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aleway"/>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4" roundtripDataSignature="AMtx7miZB82Ko+RTChAxodF3RMYv7hZPA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0F46EC3-94B1-44EC-99DF-82BCB8BCA06C}">
  <a:tblStyle styleId="{90F46EC3-94B1-44EC-99DF-82BCB8BCA06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regular.fntdata"/><Relationship Id="rId25" Type="http://schemas.openxmlformats.org/officeDocument/2006/relationships/slide" Target="slides/slide19.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5.xml"/><Relationship Id="rId33" Type="http://schemas.openxmlformats.org/officeDocument/2006/relationships/font" Target="fonts/Lato-boldItalic.fntdata"/><Relationship Id="rId10" Type="http://schemas.openxmlformats.org/officeDocument/2006/relationships/slide" Target="slides/slide4.xml"/><Relationship Id="rId32" Type="http://schemas.openxmlformats.org/officeDocument/2006/relationships/font" Target="fonts/Lato-italic.fntdata"/><Relationship Id="rId13" Type="http://schemas.openxmlformats.org/officeDocument/2006/relationships/slide" Target="slides/slide7.xml"/><Relationship Id="rId12" Type="http://schemas.openxmlformats.org/officeDocument/2006/relationships/slide" Target="slides/slide6.xml"/><Relationship Id="rId34" Type="http://customschemas.google.com/relationships/presentationmetadata" Target="meta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gif>
</file>

<file path=ppt/media/image3.png>
</file>

<file path=ppt/media/image4.png>
</file>

<file path=ppt/media/image5.jp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Hello everyone! Today we will be presenting on Text-to-Video Generation through Advanced Stable Diffusion Models.</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ca40fded0d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ca40fded0d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This method leverages large pre-trained T2I diffusion models to generate videos from text descriptions</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This approach is unique because it requires only one text-video pair for training, significantly reducing the computational expense typically associated with training video generation models.</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By extending these models to handle multiple images and temporal sequences, they create a system that can generate videos that are consistent in content across frames and demonstrate continuous motion.</a:t>
            </a:r>
            <a:endParaRPr sz="1300">
              <a:solidFill>
                <a:srgbClr val="595959"/>
              </a:solidFill>
              <a:latin typeface="Lato"/>
              <a:ea typeface="Lato"/>
              <a:cs typeface="Lato"/>
              <a:sym typeface="La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ca40fded0d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ca40fded0d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So yeah, lets talk a little about the architecture. Here</a:t>
            </a:r>
            <a:endParaRPr/>
          </a:p>
          <a:p>
            <a:pPr indent="-298450" lvl="0" marL="457200" rtl="0" algn="l">
              <a:spcBef>
                <a:spcPts val="0"/>
              </a:spcBef>
              <a:spcAft>
                <a:spcPts val="0"/>
              </a:spcAft>
              <a:buSzPts val="1100"/>
              <a:buChar char="●"/>
            </a:pPr>
            <a:r>
              <a:t/>
            </a:r>
            <a:endParaRPr/>
          </a:p>
          <a:p>
            <a:pPr indent="-298450" lvl="0" marL="457200" rtl="0" algn="l">
              <a:spcBef>
                <a:spcPts val="0"/>
              </a:spcBef>
              <a:spcAft>
                <a:spcPts val="0"/>
              </a:spcAft>
              <a:buSzPts val="1100"/>
              <a:buChar char="●"/>
            </a:pPr>
            <a:r>
              <a:rPr lang="en"/>
              <a:t>Input: The input to Tune-A-Video is a pair consisting of a textual description and a corresponding video. For example, the textual description here is "a man is skiing".</a:t>
            </a:r>
            <a:endParaRPr/>
          </a:p>
          <a:p>
            <a:pPr indent="-298450" lvl="0" marL="457200" rtl="0" algn="l">
              <a:spcBef>
                <a:spcPts val="0"/>
              </a:spcBef>
              <a:spcAft>
                <a:spcPts val="0"/>
              </a:spcAft>
              <a:buSzPts val="1100"/>
              <a:buChar char="●"/>
            </a:pPr>
            <a:r>
              <a:t/>
            </a:r>
            <a:endParaRPr/>
          </a:p>
          <a:p>
            <a:pPr indent="-298450" lvl="0" marL="457200" rtl="0" algn="l">
              <a:spcBef>
                <a:spcPts val="0"/>
              </a:spcBef>
              <a:spcAft>
                <a:spcPts val="0"/>
              </a:spcAft>
              <a:buSzPts val="1100"/>
              <a:buChar char="●"/>
            </a:pPr>
            <a:r>
              <a:rPr lang="en"/>
              <a:t>Pretrained T2I Diffusion Models: Tune-A-Video leverages pretrained Text-to-Image (T2I) diffusion models. These models are trained to generate realistic images from textual descriptions. In this case, the models are adapted to generate videos from textual descriptions (T2V generation).</a:t>
            </a:r>
            <a:endParaRPr/>
          </a:p>
          <a:p>
            <a:pPr indent="-298450" lvl="0" marL="457200" rtl="0" algn="l">
              <a:spcBef>
                <a:spcPts val="0"/>
              </a:spcBef>
              <a:spcAft>
                <a:spcPts val="0"/>
              </a:spcAft>
              <a:buSzPts val="1100"/>
              <a:buChar char="●"/>
            </a:pPr>
            <a:r>
              <a:t/>
            </a:r>
            <a:endParaRPr/>
          </a:p>
          <a:p>
            <a:pPr indent="-298450" lvl="0" marL="457200" rtl="0" algn="l">
              <a:spcBef>
                <a:spcPts val="0"/>
              </a:spcBef>
              <a:spcAft>
                <a:spcPts val="0"/>
              </a:spcAft>
              <a:buSzPts val="1100"/>
              <a:buChar char="●"/>
            </a:pPr>
            <a:r>
              <a:rPr lang="en"/>
              <a:t>Fine-Tuning: Fine-tuning is a process where the model learns to better understand and generate videos based on the provided textual descriptions. The diffusion training loss is a specific type of loss function used during training to guide the model's learning process. During the fine-tuning stage, the model updates the projection matrices in attention blocks using the standard diffusion training loss.</a:t>
            </a:r>
            <a:endParaRPr/>
          </a:p>
          <a:p>
            <a:pPr indent="-298450" lvl="0" marL="457200" rtl="0" algn="l">
              <a:spcBef>
                <a:spcPts val="0"/>
              </a:spcBef>
              <a:spcAft>
                <a:spcPts val="0"/>
              </a:spcAft>
              <a:buSzPts val="1100"/>
              <a:buChar char="●"/>
            </a:pPr>
            <a:r>
              <a:t/>
            </a:r>
            <a:endParaRPr/>
          </a:p>
          <a:p>
            <a:pPr indent="-298450" lvl="0" marL="457200" rtl="0" algn="l">
              <a:spcBef>
                <a:spcPts val="0"/>
              </a:spcBef>
              <a:spcAft>
                <a:spcPts val="0"/>
              </a:spcAft>
              <a:buSzPts val="1100"/>
              <a:buChar char="●"/>
            </a:pPr>
            <a:r>
              <a:rPr lang="en"/>
              <a:t>Inference: During the inference stage, which is when the model is generating videos based on new inputs, a novel video is sampled from the latent noise inverted from the input video. Latent noise refers to the random noise added to the input data, and inverting it involves finding the original latent representation of the data. This process allows the model to generate diverse outputs. The sampling process is guided by an edited prompt, which is a modified version of the original textual description. For example, the prompt here is "Spider Man is surfing on the beach, cartoon style".</a:t>
            </a:r>
            <a:endParaRPr/>
          </a:p>
          <a:p>
            <a:pPr indent="0" lvl="0" marL="45720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ca40fded0d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ca40fded0d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Modifications done: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We have tried to imitate the architecture of author’s implementation. However, we have made following changes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Due to constraints in memory and compute:</a:t>
            </a:r>
            <a:endParaRPr/>
          </a:p>
          <a:p>
            <a:pPr indent="0" lvl="0" marL="0" rtl="0" algn="l">
              <a:spcBef>
                <a:spcPts val="0"/>
              </a:spcBef>
              <a:spcAft>
                <a:spcPts val="0"/>
              </a:spcAft>
              <a:buClr>
                <a:schemeClr val="dk1"/>
              </a:buClr>
              <a:buSzPts val="1100"/>
              <a:buFont typeface="Arial"/>
              <a:buNone/>
            </a:pPr>
            <a:r>
              <a:rPr lang="en"/>
              <a:t>Decreased number of frames in decoder output from 16 to 12.</a:t>
            </a:r>
            <a:endParaRPr/>
          </a:p>
          <a:p>
            <a:pPr indent="0" lvl="0" marL="0" rtl="0" algn="l">
              <a:spcBef>
                <a:spcPts val="0"/>
              </a:spcBef>
              <a:spcAft>
                <a:spcPts val="0"/>
              </a:spcAft>
              <a:buClr>
                <a:schemeClr val="dk1"/>
              </a:buClr>
              <a:buSzPts val="1100"/>
              <a:buFont typeface="Arial"/>
              <a:buNone/>
            </a:pPr>
            <a:r>
              <a:rPr lang="en"/>
              <a:t>Reduced frame skip in frame interpolation network from 5 to 3.</a:t>
            </a:r>
            <a:endParaRPr/>
          </a:p>
          <a:p>
            <a:pPr indent="0" lvl="0" marL="0" rtl="0" algn="l">
              <a:spcBef>
                <a:spcPts val="0"/>
              </a:spcBef>
              <a:spcAft>
                <a:spcPts val="0"/>
              </a:spcAft>
              <a:buClr>
                <a:schemeClr val="dk1"/>
              </a:buClr>
              <a:buSzPts val="1100"/>
              <a:buFont typeface="Arial"/>
              <a:buNone/>
            </a:pPr>
            <a:r>
              <a:rPr lang="en"/>
              <a:t>For fine tuning the attention blocks we have used our own dataset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So, essentially we wanted to study how the output would change if we scale down our architecture and train it on our own dataset</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c98b408ed4_7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c98b408ed4_7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Animal Kingdom</a:t>
            </a:r>
            <a:r>
              <a:rPr lang="en"/>
              <a:t> dataset is a structured collection of images intended for use in training machine learning models to recognize various animal species. Here are its key features:</a:t>
            </a:r>
            <a:endParaRPr/>
          </a:p>
          <a:p>
            <a:pPr indent="0" lvl="0" marL="0" rtl="0" algn="l">
              <a:spcBef>
                <a:spcPts val="0"/>
              </a:spcBef>
              <a:spcAft>
                <a:spcPts val="0"/>
              </a:spcAft>
              <a:buClr>
                <a:schemeClr val="dk1"/>
              </a:buClr>
              <a:buSzPts val="1100"/>
              <a:buFont typeface="Arial"/>
              <a:buNone/>
            </a:pPr>
            <a:r>
              <a:rPr lang="en"/>
              <a:t>Scale: It includes thousands of high-quality images of animals.</a:t>
            </a:r>
            <a:endParaRPr/>
          </a:p>
          <a:p>
            <a:pPr indent="0" lvl="0" marL="0" rtl="0" algn="l">
              <a:spcBef>
                <a:spcPts val="0"/>
              </a:spcBef>
              <a:spcAft>
                <a:spcPts val="0"/>
              </a:spcAft>
              <a:buClr>
                <a:schemeClr val="dk1"/>
              </a:buClr>
              <a:buSzPts val="1100"/>
              <a:buFont typeface="Arial"/>
              <a:buNone/>
            </a:pPr>
            <a:r>
              <a:rPr lang="en"/>
              <a:t>Diversity: The dataset covers a wide range of animal species from different habitats and regions.</a:t>
            </a:r>
            <a:endParaRPr/>
          </a:p>
          <a:p>
            <a:pPr indent="0" lvl="0" marL="0" rtl="0" algn="l">
              <a:spcBef>
                <a:spcPts val="0"/>
              </a:spcBef>
              <a:spcAft>
                <a:spcPts val="0"/>
              </a:spcAft>
              <a:buClr>
                <a:schemeClr val="dk1"/>
              </a:buClr>
              <a:buSzPts val="1100"/>
              <a:buFont typeface="Arial"/>
              <a:buNone/>
            </a:pPr>
            <a:r>
              <a:rPr lang="en"/>
              <a:t>Annotations: Each image is annotated with the species name and sometimes additional information such as the habitat or behavior.</a:t>
            </a:r>
            <a:endParaRPr/>
          </a:p>
          <a:p>
            <a:pPr indent="0" lvl="0" marL="0" rtl="0" algn="l">
              <a:spcBef>
                <a:spcPts val="0"/>
              </a:spcBef>
              <a:spcAft>
                <a:spcPts val="0"/>
              </a:spcAft>
              <a:buClr>
                <a:schemeClr val="dk1"/>
              </a:buClr>
              <a:buSzPts val="1100"/>
              <a:buFont typeface="Arial"/>
              <a:buNone/>
            </a:pPr>
            <a:r>
              <a:rPr lang="en"/>
              <a:t>Applications: It's used primarily in biodiversity research, ecological studies, and for developing automated animal recognition systems.</a:t>
            </a:r>
            <a:endParaRPr/>
          </a:p>
          <a:p>
            <a:pPr indent="0" lvl="0" marL="0" rtl="0" algn="l">
              <a:spcBef>
                <a:spcPts val="0"/>
              </a:spcBef>
              <a:spcAft>
                <a:spcPts val="0"/>
              </a:spcAft>
              <a:buClr>
                <a:schemeClr val="dk1"/>
              </a:buClr>
              <a:buSzPts val="1100"/>
              <a:buFont typeface="Arial"/>
              <a:buNone/>
            </a:pPr>
            <a:r>
              <a:rPr lang="en"/>
              <a:t>Utility: Helps in advancing computer vision techniques in the field of natural sciences, aiding in species identification and conservation efforts.</a:t>
            </a:r>
            <a:endParaRPr/>
          </a:p>
          <a:p>
            <a:pPr indent="0" lvl="0" marL="0" rtl="0" algn="l">
              <a:spcBef>
                <a:spcPts val="0"/>
              </a:spcBef>
              <a:spcAft>
                <a:spcPts val="0"/>
              </a:spcAft>
              <a:buClr>
                <a:schemeClr val="dk1"/>
              </a:buClr>
              <a:buSzPts val="1100"/>
              <a:buFont typeface="Arial"/>
              <a:buNone/>
            </a:pPr>
            <a:r>
              <a:rPr lang="en"/>
              <a:t>This dataset plays a crucial role in the intersection of technology and wildlife conservation, facilitating the development of tools for automatic species recognition and ecological research.</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
              <a:t>UCF101 dataset: </a:t>
            </a:r>
            <a:r>
              <a:rPr lang="en"/>
              <a:t>is a widely-used collection of video clips designed for action recognition research in machine learning. Here are its key features:</a:t>
            </a:r>
            <a:endParaRPr/>
          </a:p>
          <a:p>
            <a:pPr indent="0" lvl="0" marL="0" rtl="0" algn="l">
              <a:spcBef>
                <a:spcPts val="0"/>
              </a:spcBef>
              <a:spcAft>
                <a:spcPts val="0"/>
              </a:spcAft>
              <a:buClr>
                <a:schemeClr val="dk1"/>
              </a:buClr>
              <a:buSzPts val="1100"/>
              <a:buFont typeface="Arial"/>
              <a:buNone/>
            </a:pPr>
            <a:r>
              <a:rPr lang="en"/>
              <a:t>Scale: Contains 13,320 videos from 101 action categories.</a:t>
            </a:r>
            <a:endParaRPr/>
          </a:p>
          <a:p>
            <a:pPr indent="0" lvl="0" marL="0" rtl="0" algn="l">
              <a:spcBef>
                <a:spcPts val="0"/>
              </a:spcBef>
              <a:spcAft>
                <a:spcPts val="0"/>
              </a:spcAft>
              <a:buClr>
                <a:schemeClr val="dk1"/>
              </a:buClr>
              <a:buSzPts val="1100"/>
              <a:buFont typeface="Arial"/>
              <a:buNone/>
            </a:pPr>
            <a:r>
              <a:rPr lang="en"/>
              <a:t>Diversity: Features a broad range of human activities, including sports, playing musical instruments, and daily activities.</a:t>
            </a:r>
            <a:endParaRPr/>
          </a:p>
          <a:p>
            <a:pPr indent="0" lvl="0" marL="0" rtl="0" algn="l">
              <a:spcBef>
                <a:spcPts val="0"/>
              </a:spcBef>
              <a:spcAft>
                <a:spcPts val="0"/>
              </a:spcAft>
              <a:buClr>
                <a:schemeClr val="dk1"/>
              </a:buClr>
              <a:buSzPts val="1100"/>
              <a:buFont typeface="Arial"/>
              <a:buNone/>
            </a:pPr>
            <a:r>
              <a:rPr lang="en"/>
              <a:t>Annotations: Each video is annotated with the specific action being performed.</a:t>
            </a:r>
            <a:endParaRPr/>
          </a:p>
          <a:p>
            <a:pPr indent="0" lvl="0" marL="0" rtl="0" algn="l">
              <a:spcBef>
                <a:spcPts val="0"/>
              </a:spcBef>
              <a:spcAft>
                <a:spcPts val="0"/>
              </a:spcAft>
              <a:buClr>
                <a:schemeClr val="dk1"/>
              </a:buClr>
              <a:buSzPts val="1100"/>
              <a:buFont typeface="Arial"/>
              <a:buNone/>
            </a:pPr>
            <a:r>
              <a:rPr lang="en"/>
              <a:t>Format: Videos are typically short clips that provide a focused glimpse of a single action.</a:t>
            </a:r>
            <a:endParaRPr/>
          </a:p>
          <a:p>
            <a:pPr indent="0" lvl="0" marL="0" rtl="0" algn="l">
              <a:spcBef>
                <a:spcPts val="0"/>
              </a:spcBef>
              <a:spcAft>
                <a:spcPts val="0"/>
              </a:spcAft>
              <a:buClr>
                <a:schemeClr val="dk1"/>
              </a:buClr>
              <a:buSzPts val="1100"/>
              <a:buFont typeface="Arial"/>
              <a:buNone/>
            </a:pPr>
            <a:r>
              <a:rPr lang="en"/>
              <a:t>Usage: Developed by the University of Central Florida, it is extensively used for benchmarking action recognition and machine learning algorithms.</a:t>
            </a:r>
            <a:endParaRPr/>
          </a:p>
          <a:p>
            <a:pPr indent="0" lvl="0" marL="0" rtl="0" algn="l">
              <a:spcBef>
                <a:spcPts val="0"/>
              </a:spcBef>
              <a:spcAft>
                <a:spcPts val="0"/>
              </a:spcAft>
              <a:buClr>
                <a:schemeClr val="dk1"/>
              </a:buClr>
              <a:buSzPts val="1100"/>
              <a:buFont typeface="Arial"/>
              <a:buNone/>
            </a:pPr>
            <a:r>
              <a:rPr lang="en"/>
              <a:t>The UCF101 dataset is crucial for developing and evaluating video understanding systems, particularly in the context of recognizing complex, dynamic human activities.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
                <a:solidFill>
                  <a:schemeClr val="dk1"/>
                </a:solidFill>
              </a:rPr>
              <a:t>Kinetics dataset</a:t>
            </a:r>
            <a:r>
              <a:rPr lang="en">
                <a:solidFill>
                  <a:schemeClr val="dk1"/>
                </a:solidFill>
              </a:rPr>
              <a:t> is a large collection of video clips designed for training machine learning models in human action recognition. Here are its key features: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Scale: Contains hundreds of thousands of 10-second video clips from YouTube.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Diversity: Features a wide range of human activities categorized into several hundred classes.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Annotations: Each video is labeled with the action being performed.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Versions: Includes versions like Kinetics-400, Kinetics-600, and Kinetics-700, indicating the number of action classes.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Usage: Developed by DeepMind, it's widely used in computer vision research to benchmark action recognition algorithms.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dataset is essential for advancements in video analysis and understanding dynamic human activities.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c98b408ed4_7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c98b408ed4_7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ccac0a3a1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ccac0a3a1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ccac0a3a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ccac0a3a1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ccac0a3a1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ccac0a3a1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ca40fded0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ca40fded0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a:p>
            <a:pPr indent="-298450" lvl="0" marL="457200" rtl="0" algn="l">
              <a:spcBef>
                <a:spcPts val="0"/>
              </a:spcBef>
              <a:spcAft>
                <a:spcPts val="0"/>
              </a:spcAft>
              <a:buSzPts val="1100"/>
              <a:buChar char="●"/>
            </a:pPr>
            <a:r>
              <a:rPr b="1" lang="en"/>
              <a:t>Scaling Up</a:t>
            </a:r>
            <a:r>
              <a:rPr lang="en"/>
              <a:t>: We faced a significant hardware limitation while attempting to train on Kinetics dataset. It contains 500k videos which requires a lot of computing power. This was unfortunately out of scale for </a:t>
            </a:r>
            <a:r>
              <a:rPr lang="en"/>
              <a:t>our school project</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b="1" lang="en"/>
              <a:t>Complex Actions</a:t>
            </a:r>
            <a:r>
              <a:rPr lang="en"/>
              <a:t>: Our testing criteria was limited. It consisted of limited number of phrases used to generate the videos. Additionally, we only generated shorted videos with limited frame rates. A more complex and advanced architecture would probably help us with these challenges</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b="1" lang="en"/>
              <a:t>Style Control</a:t>
            </a:r>
            <a:r>
              <a:rPr lang="en"/>
              <a:t>: This is a more open ended challenge. We could be artistic, for example, Sora’s recent demo had cyberpunk like themes, different POVs and different types of worlds. Moving to a complex architecture could help us do that. Or we could have different neural networks following the main just for this sort of style control.</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ca40fded0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ca40fded0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c98b408ed4_7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c98b408ed4_7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[Core Challenge]</a:t>
            </a:r>
            <a:endParaRPr/>
          </a:p>
          <a:p>
            <a:pPr indent="0" lvl="0" marL="0" rtl="0" algn="l">
              <a:spcBef>
                <a:spcPts val="0"/>
              </a:spcBef>
              <a:spcAft>
                <a:spcPts val="0"/>
              </a:spcAft>
              <a:buClr>
                <a:schemeClr val="dk1"/>
              </a:buClr>
              <a:buSzPts val="1100"/>
              <a:buFont typeface="Arial"/>
              <a:buNone/>
            </a:pPr>
            <a:r>
              <a:rPr lang="en"/>
              <a:t>Generating videos from text has been a big aim in AI, but it's been tougher than generating images. Though text-to-image models like Stable Diffusion have improved a lot, generating videos directly from text is still an active area of research.</a:t>
            </a:r>
            <a:endParaRPr/>
          </a:p>
          <a:p>
            <a:pPr indent="0" lvl="0" marL="0" rtl="0" algn="l">
              <a:spcBef>
                <a:spcPts val="0"/>
              </a:spcBef>
              <a:spcAft>
                <a:spcPts val="0"/>
              </a:spcAft>
              <a:buClr>
                <a:schemeClr val="dk1"/>
              </a:buClr>
              <a:buSzPts val="1100"/>
              <a:buFont typeface="Arial"/>
              <a:buNone/>
            </a:pPr>
            <a:r>
              <a:rPr lang="en"/>
              <a:t>[Problem Setting]</a:t>
            </a:r>
            <a:endParaRPr/>
          </a:p>
          <a:p>
            <a:pPr indent="0" lvl="0" marL="0" rtl="0" algn="l">
              <a:spcBef>
                <a:spcPts val="0"/>
              </a:spcBef>
              <a:spcAft>
                <a:spcPts val="0"/>
              </a:spcAft>
              <a:buClr>
                <a:schemeClr val="dk1"/>
              </a:buClr>
              <a:buSzPts val="1100"/>
              <a:buFont typeface="Arial"/>
              <a:buNone/>
            </a:pPr>
            <a:r>
              <a:rPr lang="en"/>
              <a:t>We're focusing on generating short videos based on simple text. Our aim is to describe scenes or actions in text and turn them into videos. Users can also add a reference video to help set the style and mood of the new video, which gives them more control.</a:t>
            </a:r>
            <a:endParaRPr/>
          </a:p>
          <a:p>
            <a:pPr indent="0" lvl="0" marL="0" rtl="0" algn="l">
              <a:spcBef>
                <a:spcPts val="0"/>
              </a:spcBef>
              <a:spcAft>
                <a:spcPts val="0"/>
              </a:spcAft>
              <a:buClr>
                <a:schemeClr val="dk1"/>
              </a:buClr>
              <a:buSzPts val="1100"/>
              <a:buFont typeface="Arial"/>
              <a:buNone/>
            </a:pPr>
            <a:r>
              <a:rPr lang="en"/>
              <a:t>By working on these challenges, we're aiming to push the boundaries of AI creativity and make content creation tools easier and more flexible.</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ca40fded0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ca40fded0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[Motivation]</a:t>
            </a:r>
            <a:endParaRPr/>
          </a:p>
          <a:p>
            <a:pPr indent="0" lvl="0" marL="0" rtl="0" algn="l">
              <a:spcBef>
                <a:spcPts val="0"/>
              </a:spcBef>
              <a:spcAft>
                <a:spcPts val="0"/>
              </a:spcAft>
              <a:buClr>
                <a:schemeClr val="dk1"/>
              </a:buClr>
              <a:buSzPts val="1100"/>
              <a:buFont typeface="Arial"/>
              <a:buNone/>
            </a:pPr>
            <a:r>
              <a:rPr lang="en"/>
              <a:t>Text-to-video (T2V) generation has great potential to change how we create content. However, there are tough challenges we need to overcome to make this happen.</a:t>
            </a:r>
            <a:endParaRPr/>
          </a:p>
          <a:p>
            <a:pPr indent="0" lvl="0" marL="0" rtl="0" algn="l">
              <a:spcBef>
                <a:spcPts val="0"/>
              </a:spcBef>
              <a:spcAft>
                <a:spcPts val="0"/>
              </a:spcAft>
              <a:buClr>
                <a:schemeClr val="dk1"/>
              </a:buClr>
              <a:buSzPts val="1100"/>
              <a:buFont typeface="Arial"/>
              <a:buNone/>
            </a:pPr>
            <a:r>
              <a:rPr lang="en"/>
              <a:t>[Challenges with T2V]</a:t>
            </a:r>
            <a:endParaRPr/>
          </a:p>
          <a:p>
            <a:pPr indent="0" lvl="0" marL="0" rtl="0" algn="l">
              <a:spcBef>
                <a:spcPts val="0"/>
              </a:spcBef>
              <a:spcAft>
                <a:spcPts val="0"/>
              </a:spcAft>
              <a:buClr>
                <a:schemeClr val="dk1"/>
              </a:buClr>
              <a:buSzPts val="1100"/>
              <a:buFont typeface="Arial"/>
              <a:buNone/>
            </a:pPr>
            <a:r>
              <a:rPr lang="en"/>
              <a:t>##Lack of large-scale datasets with high-quality text-video pairs:</a:t>
            </a:r>
            <a:endParaRPr/>
          </a:p>
          <a:p>
            <a:pPr indent="0" lvl="0" marL="0" rtl="0" algn="l">
              <a:spcBef>
                <a:spcPts val="0"/>
              </a:spcBef>
              <a:spcAft>
                <a:spcPts val="0"/>
              </a:spcAft>
              <a:buClr>
                <a:schemeClr val="dk1"/>
              </a:buClr>
              <a:buSzPts val="1100"/>
              <a:buFont typeface="Arial"/>
              <a:buNone/>
            </a:pPr>
            <a:r>
              <a:rPr lang="en"/>
              <a:t>One of the primary obstacles is the scarcity of large-scale datasets that pair high-quality textual descriptions with corresponding video content. Without access to such datasets, training robust T2V models becomes significantly more challenging.</a:t>
            </a:r>
            <a:endParaRPr/>
          </a:p>
          <a:p>
            <a:pPr indent="0" lvl="0" marL="0" rtl="0" algn="l">
              <a:spcBef>
                <a:spcPts val="0"/>
              </a:spcBef>
              <a:spcAft>
                <a:spcPts val="0"/>
              </a:spcAft>
              <a:buClr>
                <a:schemeClr val="dk1"/>
              </a:buClr>
              <a:buSzPts val="1100"/>
              <a:buFont typeface="Arial"/>
              <a:buNone/>
            </a:pPr>
            <a:r>
              <a:rPr lang="en"/>
              <a:t>##Complexity of modeling higher-dimensional video data:</a:t>
            </a:r>
            <a:endParaRPr/>
          </a:p>
          <a:p>
            <a:pPr indent="0" lvl="0" marL="0" rtl="0" algn="l">
              <a:spcBef>
                <a:spcPts val="0"/>
              </a:spcBef>
              <a:spcAft>
                <a:spcPts val="0"/>
              </a:spcAft>
              <a:buClr>
                <a:schemeClr val="dk1"/>
              </a:buClr>
              <a:buSzPts val="1100"/>
              <a:buFont typeface="Arial"/>
              <a:buNone/>
            </a:pPr>
            <a:r>
              <a:rPr lang="en"/>
              <a:t>Unlike images, videos have a lot more information to deal with. This makes modeling them harder. T2V systems need to understand temporal dynamics, scene transitions, and other nuanced elements inherent in video content which requires sophisticated architectures and training methodologies.</a:t>
            </a:r>
            <a:endParaRPr/>
          </a:p>
          <a:p>
            <a:pPr indent="0" lvl="0" marL="0" rtl="0" algn="l">
              <a:spcBef>
                <a:spcPts val="0"/>
              </a:spcBef>
              <a:spcAft>
                <a:spcPts val="0"/>
              </a:spcAft>
              <a:buClr>
                <a:schemeClr val="dk1"/>
              </a:buClr>
              <a:buSzPts val="1100"/>
              <a:buFont typeface="Arial"/>
              <a:buNone/>
            </a:pPr>
            <a:r>
              <a:rPr lang="en"/>
              <a:t>Figuring out video descriptions is tricky:</a:t>
            </a:r>
            <a:endParaRPr/>
          </a:p>
          <a:p>
            <a:pPr indent="0" lvl="0" marL="0" rtl="0" algn="l">
              <a:spcBef>
                <a:spcPts val="0"/>
              </a:spcBef>
              <a:spcAft>
                <a:spcPts val="0"/>
              </a:spcAft>
              <a:buNone/>
            </a:pPr>
            <a:r>
              <a:rPr lang="en"/>
              <a:t>Turning these descriptions into clear and accurate visual sequences is a big challenge, especially when the descriptions are abstract or unclear.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ca40fded0d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ca40fded0d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Slide 1: Prior Work in Text-to-Video Generation</a:t>
            </a:r>
            <a:endParaRPr/>
          </a:p>
          <a:p>
            <a:pPr indent="0" lvl="0" marL="0" rtl="0" algn="l">
              <a:spcBef>
                <a:spcPts val="0"/>
              </a:spcBef>
              <a:spcAft>
                <a:spcPts val="0"/>
              </a:spcAft>
              <a:buClr>
                <a:schemeClr val="dk1"/>
              </a:buClr>
              <a:buSzPts val="1100"/>
              <a:buFont typeface="Arial"/>
              <a:buNone/>
            </a:pPr>
            <a:r>
              <a:rPr lang="en"/>
              <a:t>##[Early Text-to-Image Models]</a:t>
            </a:r>
            <a:endParaRPr/>
          </a:p>
          <a:p>
            <a:pPr indent="0" lvl="0" marL="0" rtl="0" algn="l">
              <a:spcBef>
                <a:spcPts val="0"/>
              </a:spcBef>
              <a:spcAft>
                <a:spcPts val="0"/>
              </a:spcAft>
              <a:buClr>
                <a:schemeClr val="dk1"/>
              </a:buClr>
              <a:buSzPts val="1100"/>
              <a:buFont typeface="Arial"/>
              <a:buNone/>
            </a:pPr>
            <a:r>
              <a:rPr lang="en"/>
              <a:t>The journey to create content from text started with models like VQGAN-CLIP, XMC-GAN, and GauGAN2. They showed how to translate text descriptions into clear visual representations, laying the foundation for future improvements.</a:t>
            </a:r>
            <a:endParaRPr/>
          </a:p>
          <a:p>
            <a:pPr indent="0" lvl="0" marL="0" rtl="0" algn="l">
              <a:spcBef>
                <a:spcPts val="0"/>
              </a:spcBef>
              <a:spcAft>
                <a:spcPts val="0"/>
              </a:spcAft>
              <a:buClr>
                <a:schemeClr val="dk1"/>
              </a:buClr>
              <a:buSzPts val="1100"/>
              <a:buFont typeface="Arial"/>
              <a:buNone/>
            </a:pPr>
            <a:r>
              <a:rPr lang="en"/>
              <a:t>##[Transformer-Based Models]</a:t>
            </a:r>
            <a:endParaRPr/>
          </a:p>
          <a:p>
            <a:pPr indent="0" lvl="0" marL="0" rtl="0" algn="l">
              <a:spcBef>
                <a:spcPts val="0"/>
              </a:spcBef>
              <a:spcAft>
                <a:spcPts val="0"/>
              </a:spcAft>
              <a:buClr>
                <a:schemeClr val="dk1"/>
              </a:buClr>
              <a:buSzPts val="1100"/>
              <a:buFont typeface="Arial"/>
              <a:buNone/>
            </a:pPr>
            <a:r>
              <a:rPr lang="en"/>
              <a:t>OpenAI's DALL-E, revealed in early 2021, was a big step in turning text into images. Using transformer structures, DALL-E generated diverse and high-quality images from text instructions.</a:t>
            </a:r>
            <a:endParaRPr/>
          </a:p>
          <a:p>
            <a:pPr indent="0" lvl="0" marL="0" rtl="0" algn="l">
              <a:spcBef>
                <a:spcPts val="0"/>
              </a:spcBef>
              <a:spcAft>
                <a:spcPts val="0"/>
              </a:spcAft>
              <a:buClr>
                <a:schemeClr val="dk1"/>
              </a:buClr>
              <a:buSzPts val="1100"/>
              <a:buFont typeface="Arial"/>
              <a:buNone/>
            </a:pPr>
            <a:r>
              <a:rPr lang="en"/>
              <a:t>##[Rise of Diffusion Models]</a:t>
            </a:r>
            <a:endParaRPr/>
          </a:p>
          <a:p>
            <a:pPr indent="0" lvl="0" marL="0" rtl="0" algn="l">
              <a:spcBef>
                <a:spcPts val="0"/>
              </a:spcBef>
              <a:spcAft>
                <a:spcPts val="0"/>
              </a:spcAft>
              <a:buClr>
                <a:schemeClr val="dk1"/>
              </a:buClr>
              <a:buSzPts val="1100"/>
              <a:buFont typeface="Arial"/>
              <a:buNone/>
            </a:pPr>
            <a:r>
              <a:rPr lang="en"/>
              <a:t>Around 2022, a new set of models, led by Stable Diffusion with DALL-E2, came up. They moved away from the usual GAN methods to diffusion models.</a:t>
            </a:r>
            <a:endParaRPr/>
          </a:p>
          <a:p>
            <a:pPr indent="0" lvl="0" marL="0" rtl="0" algn="l">
              <a:spcBef>
                <a:spcPts val="0"/>
              </a:spcBef>
              <a:spcAft>
                <a:spcPts val="0"/>
              </a:spcAft>
              <a:buClr>
                <a:schemeClr val="dk1"/>
              </a:buClr>
              <a:buSzPts val="1100"/>
              <a:buFont typeface="Arial"/>
              <a:buNone/>
            </a:pPr>
            <a:r>
              <a:rPr lang="en"/>
              <a:t>##[Challenges in Making Videos]</a:t>
            </a:r>
            <a:endParaRPr/>
          </a:p>
          <a:p>
            <a:pPr indent="0" lvl="0" marL="0" rtl="0" algn="l">
              <a:spcBef>
                <a:spcPts val="0"/>
              </a:spcBef>
              <a:spcAft>
                <a:spcPts val="0"/>
              </a:spcAft>
              <a:buNone/>
            </a:pPr>
            <a:r>
              <a:rPr lang="en"/>
              <a:t>Even with progress in generating images from text, generating videos from text is still very hard. Moving from still images to videos adds more difficulty, like capturing temporal dynamics and maintaining coherence over time. Solving these problems is crucial for making text-to-video work well and improving AI content creation.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ca40fded0d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ca40fded0d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95250" lvl="0" marL="0" rtl="0" algn="l">
              <a:lnSpc>
                <a:spcPct val="115000"/>
              </a:lnSpc>
              <a:spcBef>
                <a:spcPts val="0"/>
              </a:spcBef>
              <a:spcAft>
                <a:spcPts val="0"/>
              </a:spcAft>
              <a:buClr>
                <a:schemeClr val="dk1"/>
              </a:buClr>
              <a:buSzPts val="1500"/>
              <a:buChar char="•"/>
            </a:pPr>
            <a:r>
              <a:rPr lang="en" sz="1000">
                <a:solidFill>
                  <a:schemeClr val="dk1"/>
                </a:solidFill>
              </a:rPr>
              <a:t>·</a:t>
            </a:r>
            <a:r>
              <a:rPr lang="en" sz="700">
                <a:solidFill>
                  <a:schemeClr val="dk1"/>
                </a:solidFill>
                <a:latin typeface="Times New Roman"/>
                <a:ea typeface="Times New Roman"/>
                <a:cs typeface="Times New Roman"/>
                <a:sym typeface="Times New Roman"/>
              </a:rPr>
              <a:t>        </a:t>
            </a:r>
            <a:r>
              <a:rPr lang="en" sz="900">
                <a:solidFill>
                  <a:schemeClr val="dk1"/>
                </a:solidFill>
              </a:rPr>
              <a:t>Variational </a:t>
            </a:r>
            <a:r>
              <a:rPr lang="en" sz="900">
                <a:solidFill>
                  <a:schemeClr val="dk1"/>
                </a:solidFill>
              </a:rPr>
              <a:t>Autoencoders</a:t>
            </a:r>
            <a:r>
              <a:rPr lang="en" sz="900">
                <a:solidFill>
                  <a:schemeClr val="dk1"/>
                </a:solidFill>
              </a:rPr>
              <a:t> are different from traditional autoencoders in the sense that they can generate new data points with variations that are likely drawn from the same distribution as the training data</a:t>
            </a:r>
            <a:r>
              <a:rPr lang="en">
                <a:solidFill>
                  <a:schemeClr val="dk1"/>
                </a:solidFill>
              </a:rPr>
              <a:t>, using Probabilistic Encoding.</a:t>
            </a:r>
            <a:endParaRPr>
              <a:solidFill>
                <a:schemeClr val="dk1"/>
              </a:solidFill>
            </a:endParaRPr>
          </a:p>
          <a:p>
            <a:pPr indent="-95250" lvl="0" marL="0" rtl="0" algn="l">
              <a:lnSpc>
                <a:spcPct val="115000"/>
              </a:lnSpc>
              <a:spcBef>
                <a:spcPts val="0"/>
              </a:spcBef>
              <a:spcAft>
                <a:spcPts val="0"/>
              </a:spcAft>
              <a:buClr>
                <a:schemeClr val="dk1"/>
              </a:buClr>
              <a:buSzPts val="1500"/>
              <a:buChar char="•"/>
            </a:pPr>
            <a:r>
              <a:rPr lang="en" sz="900">
                <a:solidFill>
                  <a:schemeClr val="dk1"/>
                </a:solidFill>
              </a:rPr>
              <a:t>  </a:t>
            </a:r>
            <a:r>
              <a:rPr lang="en" sz="1000">
                <a:solidFill>
                  <a:schemeClr val="dk1"/>
                </a:solidFill>
              </a:rPr>
              <a:t>·</a:t>
            </a:r>
            <a:r>
              <a:rPr lang="en" sz="700">
                <a:solidFill>
                  <a:schemeClr val="dk1"/>
                </a:solidFill>
                <a:latin typeface="Times New Roman"/>
                <a:ea typeface="Times New Roman"/>
                <a:cs typeface="Times New Roman"/>
                <a:sym typeface="Times New Roman"/>
              </a:rPr>
              <a:t>        </a:t>
            </a:r>
            <a:r>
              <a:rPr lang="en" sz="900">
                <a:solidFill>
                  <a:schemeClr val="dk1"/>
                </a:solidFill>
              </a:rPr>
              <a:t>They consist of an encoder, a decoder, and a latent layer in between</a:t>
            </a:r>
            <a:r>
              <a:rPr lang="en">
                <a:solidFill>
                  <a:schemeClr val="dk1"/>
                </a:solidFill>
              </a:rPr>
              <a:t>.</a:t>
            </a:r>
            <a:endParaRPr sz="700">
              <a:solidFill>
                <a:schemeClr val="dk1"/>
              </a:solidFill>
              <a:latin typeface="Times New Roman"/>
              <a:ea typeface="Times New Roman"/>
              <a:cs typeface="Times New Roman"/>
              <a:sym typeface="Times New Roman"/>
            </a:endParaRPr>
          </a:p>
          <a:p>
            <a:pPr indent="-273050" lvl="0" marL="254000" rtl="0" algn="l">
              <a:lnSpc>
                <a:spcPct val="110000"/>
              </a:lnSpc>
              <a:spcBef>
                <a:spcPts val="800"/>
              </a:spcBef>
              <a:spcAft>
                <a:spcPts val="0"/>
              </a:spcAft>
              <a:buClr>
                <a:schemeClr val="dk1"/>
              </a:buClr>
              <a:buSzPts val="1500"/>
              <a:buChar char="•"/>
            </a:pPr>
            <a:r>
              <a:rPr lang="en" sz="900">
                <a:solidFill>
                  <a:schemeClr val="dk1"/>
                </a:solidFill>
              </a:rPr>
              <a:t>Encoder maps the input data to a lower-dimensional latent space representation .</a:t>
            </a:r>
            <a:endParaRPr sz="700">
              <a:solidFill>
                <a:schemeClr val="dk1"/>
              </a:solidFill>
              <a:latin typeface="Times New Roman"/>
              <a:ea typeface="Times New Roman"/>
              <a:cs typeface="Times New Roman"/>
              <a:sym typeface="Times New Roman"/>
            </a:endParaRPr>
          </a:p>
          <a:p>
            <a:pPr indent="-273050" lvl="0" marL="254000" rtl="0" algn="l">
              <a:lnSpc>
                <a:spcPct val="110000"/>
              </a:lnSpc>
              <a:spcBef>
                <a:spcPts val="800"/>
              </a:spcBef>
              <a:spcAft>
                <a:spcPts val="0"/>
              </a:spcAft>
              <a:buClr>
                <a:schemeClr val="dk1"/>
              </a:buClr>
              <a:buSzPts val="1500"/>
              <a:buChar char="•"/>
            </a:pPr>
            <a:r>
              <a:rPr lang="en" sz="900">
                <a:solidFill>
                  <a:schemeClr val="dk1"/>
                </a:solidFill>
              </a:rPr>
              <a:t>The latent layer is a probabilistic space that captures the underlying structure of the input data in a more efficient and interpretable way</a:t>
            </a:r>
            <a:endParaRPr sz="700">
              <a:solidFill>
                <a:schemeClr val="dk1"/>
              </a:solidFill>
              <a:latin typeface="Times New Roman"/>
              <a:ea typeface="Times New Roman"/>
              <a:cs typeface="Times New Roman"/>
              <a:sym typeface="Times New Roman"/>
            </a:endParaRPr>
          </a:p>
          <a:p>
            <a:pPr indent="-273050" lvl="0" marL="254000" rtl="0" algn="l">
              <a:lnSpc>
                <a:spcPct val="110000"/>
              </a:lnSpc>
              <a:spcBef>
                <a:spcPts val="800"/>
              </a:spcBef>
              <a:spcAft>
                <a:spcPts val="0"/>
              </a:spcAft>
              <a:buClr>
                <a:schemeClr val="dk1"/>
              </a:buClr>
              <a:buSzPts val="1500"/>
              <a:buChar char="•"/>
            </a:pPr>
            <a:r>
              <a:rPr lang="en" sz="900">
                <a:solidFill>
                  <a:schemeClr val="dk1"/>
                </a:solidFill>
              </a:rPr>
              <a:t>Decoder maps the latent representation back to the original data space.</a:t>
            </a:r>
            <a:endParaRPr sz="900">
              <a:solidFill>
                <a:schemeClr val="dk1"/>
              </a:solidFill>
            </a:endParaRPr>
          </a:p>
          <a:p>
            <a:pPr indent="-273050" lvl="0" marL="254000" rtl="0" algn="l">
              <a:lnSpc>
                <a:spcPct val="110000"/>
              </a:lnSpc>
              <a:spcBef>
                <a:spcPts val="800"/>
              </a:spcBef>
              <a:spcAft>
                <a:spcPts val="0"/>
              </a:spcAft>
              <a:buClr>
                <a:schemeClr val="dk1"/>
              </a:buClr>
              <a:buSzPts val="1500"/>
              <a:buChar char="•"/>
            </a:pPr>
            <a:r>
              <a:rPr lang="en" sz="900">
                <a:solidFill>
                  <a:schemeClr val="dk1"/>
                </a:solidFill>
              </a:rPr>
              <a:t>Effective in image generation and data compression</a:t>
            </a:r>
            <a:endParaRPr sz="900">
              <a:solidFill>
                <a:schemeClr val="dk1"/>
              </a:solidFill>
            </a:endParaRPr>
          </a:p>
          <a:p>
            <a:pPr indent="-95250" lvl="0" marL="0" rtl="0" algn="l">
              <a:lnSpc>
                <a:spcPct val="115000"/>
              </a:lnSpc>
              <a:spcBef>
                <a:spcPts val="0"/>
              </a:spcBef>
              <a:spcAft>
                <a:spcPts val="0"/>
              </a:spcAft>
              <a:buClr>
                <a:schemeClr val="dk1"/>
              </a:buClr>
              <a:buSzPts val="1500"/>
              <a:buChar char="•"/>
            </a:pPr>
            <a:r>
              <a:rPr lang="en" sz="900">
                <a:solidFill>
                  <a:schemeClr val="dk1"/>
                </a:solidFill>
              </a:rPr>
              <a:t>  Disadvantage is it struggles with high dimensional data like videos.</a:t>
            </a:r>
            <a:endParaRPr sz="900">
              <a:solidFill>
                <a:schemeClr val="dk1"/>
              </a:solidFill>
            </a:endParaRPr>
          </a:p>
          <a:p>
            <a:pPr indent="-95250" lvl="0" marL="0" rtl="0" algn="l">
              <a:lnSpc>
                <a:spcPct val="115000"/>
              </a:lnSpc>
              <a:spcBef>
                <a:spcPts val="0"/>
              </a:spcBef>
              <a:spcAft>
                <a:spcPts val="0"/>
              </a:spcAft>
              <a:buClr>
                <a:schemeClr val="dk1"/>
              </a:buClr>
              <a:buSzPts val="1500"/>
              <a:buChar char="•"/>
            </a:pPr>
            <a:r>
              <a:rPr lang="en" sz="900">
                <a:solidFill>
                  <a:schemeClr val="dk1"/>
                </a:solidFill>
              </a:rPr>
              <a:t>  Compression and </a:t>
            </a:r>
            <a:r>
              <a:rPr lang="en" sz="900">
                <a:solidFill>
                  <a:schemeClr val="dk1"/>
                </a:solidFill>
              </a:rPr>
              <a:t>decompression</a:t>
            </a:r>
            <a:r>
              <a:rPr lang="en" sz="900">
                <a:solidFill>
                  <a:schemeClr val="dk1"/>
                </a:solidFill>
              </a:rPr>
              <a:t> might lead to loss in information.</a:t>
            </a:r>
            <a:endParaRPr sz="900">
              <a:solidFill>
                <a:schemeClr val="dk1"/>
              </a:solidFill>
            </a:endParaRPr>
          </a:p>
          <a:p>
            <a:pPr indent="-95250" lvl="0" marL="0" rtl="0" algn="l">
              <a:lnSpc>
                <a:spcPct val="115000"/>
              </a:lnSpc>
              <a:spcBef>
                <a:spcPts val="0"/>
              </a:spcBef>
              <a:spcAft>
                <a:spcPts val="0"/>
              </a:spcAft>
              <a:buClr>
                <a:schemeClr val="dk1"/>
              </a:buClr>
              <a:buSzPts val="1500"/>
              <a:buChar char="•"/>
            </a:pPr>
            <a:r>
              <a:rPr lang="en" sz="900">
                <a:solidFill>
                  <a:schemeClr val="dk1"/>
                </a:solidFill>
              </a:rPr>
              <a:t>  Quality of generated content is poor compared to other solutions.</a:t>
            </a:r>
            <a:endParaRPr sz="900">
              <a:solidFill>
                <a:schemeClr val="dk1"/>
              </a:solidFill>
            </a:endParaRPr>
          </a:p>
          <a:p>
            <a:pPr indent="-95250" lvl="0" marL="0" rtl="0" algn="l">
              <a:lnSpc>
                <a:spcPct val="115000"/>
              </a:lnSpc>
              <a:spcBef>
                <a:spcPts val="0"/>
              </a:spcBef>
              <a:spcAft>
                <a:spcPts val="0"/>
              </a:spcAft>
              <a:buClr>
                <a:schemeClr val="dk1"/>
              </a:buClr>
              <a:buSzPts val="1500"/>
              <a:buChar char="•"/>
            </a:pPr>
            <a:r>
              <a:rPr lang="en" sz="900">
                <a:solidFill>
                  <a:schemeClr val="dk1"/>
                </a:solidFill>
              </a:rPr>
              <a:t>  High dimension means apart from 2d images there is a temporal dimension as well which makes it a video</a:t>
            </a:r>
            <a:endParaRPr sz="900">
              <a:solidFill>
                <a:schemeClr val="dk1"/>
              </a:solidFill>
            </a:endParaRPr>
          </a:p>
          <a:p>
            <a:pPr indent="-95250" lvl="0" marL="0" rtl="0" algn="l">
              <a:lnSpc>
                <a:spcPct val="110000"/>
              </a:lnSpc>
              <a:spcBef>
                <a:spcPts val="800"/>
              </a:spcBef>
              <a:spcAft>
                <a:spcPts val="0"/>
              </a:spcAft>
              <a:buClr>
                <a:schemeClr val="dk1"/>
              </a:buClr>
              <a:buSzPts val="1500"/>
              <a:buChar char="•"/>
            </a:pPr>
            <a:r>
              <a:rPr lang="en" sz="900">
                <a:solidFill>
                  <a:schemeClr val="dk1"/>
                </a:solidFill>
              </a:rPr>
              <a:t>Latent layer  allows for the generation of new data samples by sampling from the learned distribution in the latent space</a:t>
            </a:r>
            <a:endParaRPr sz="700">
              <a:solidFill>
                <a:schemeClr val="dk1"/>
              </a:solidFill>
              <a:latin typeface="Times New Roman"/>
              <a:ea typeface="Times New Roman"/>
              <a:cs typeface="Times New Roman"/>
              <a:sym typeface="Times New Roman"/>
            </a:endParaRPr>
          </a:p>
          <a:p>
            <a:pPr indent="-273050" lvl="0" marL="254000" rtl="0" algn="l">
              <a:lnSpc>
                <a:spcPct val="110000"/>
              </a:lnSpc>
              <a:spcBef>
                <a:spcPts val="800"/>
              </a:spcBef>
              <a:spcAft>
                <a:spcPts val="0"/>
              </a:spcAft>
              <a:buClr>
                <a:schemeClr val="dk1"/>
              </a:buClr>
              <a:buSzPts val="1500"/>
              <a:buChar char="•"/>
            </a:pPr>
            <a:r>
              <a:t/>
            </a:r>
            <a:endParaRPr sz="15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ca40fded0d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ca40fded0d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Generative Adversarial Network: is a system of two neural networks contesting with each other in a game-theoretic framework.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Two main components are:</a:t>
            </a:r>
            <a:endParaRPr/>
          </a:p>
          <a:p>
            <a:pPr indent="0" lvl="0" marL="0" rtl="0" algn="l">
              <a:spcBef>
                <a:spcPts val="0"/>
              </a:spcBef>
              <a:spcAft>
                <a:spcPts val="0"/>
              </a:spcAft>
              <a:buNone/>
            </a:pPr>
            <a:r>
              <a:rPr lang="en"/>
              <a:t>Generator: takes in random noise vector and generates fake data samples </a:t>
            </a:r>
            <a:r>
              <a:rPr lang="en"/>
              <a:t>which</a:t>
            </a:r>
            <a:r>
              <a:rPr lang="en"/>
              <a:t> are </a:t>
            </a:r>
            <a:r>
              <a:rPr lang="en"/>
              <a:t>indistinguishable</a:t>
            </a:r>
            <a:endParaRPr/>
          </a:p>
          <a:p>
            <a:pPr indent="0" lvl="0" marL="0" rtl="0" algn="l">
              <a:spcBef>
                <a:spcPts val="0"/>
              </a:spcBef>
              <a:spcAft>
                <a:spcPts val="0"/>
              </a:spcAft>
              <a:buNone/>
            </a:pPr>
            <a:r>
              <a:rPr lang="en"/>
              <a:t>Discriminator: attempts to distinguish between fake and real data samples</a:t>
            </a:r>
            <a:endParaRPr/>
          </a:p>
          <a:p>
            <a:pPr indent="0" lvl="0" marL="0" rtl="0" algn="l">
              <a:spcBef>
                <a:spcPts val="0"/>
              </a:spcBef>
              <a:spcAft>
                <a:spcPts val="0"/>
              </a:spcAft>
              <a:buNone/>
            </a:pPr>
            <a:r>
              <a:rPr lang="en"/>
              <a:t>These two components are trained simultaneously.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is an adversarial process where the generator and discriminator are trained simultaneously in a zero-sum game.</a:t>
            </a:r>
            <a:endParaRPr/>
          </a:p>
          <a:p>
            <a:pPr indent="0" lvl="0" marL="0" rtl="0" algn="l">
              <a:spcBef>
                <a:spcPts val="0"/>
              </a:spcBef>
              <a:spcAft>
                <a:spcPts val="0"/>
              </a:spcAft>
              <a:buNone/>
            </a:pPr>
            <a:r>
              <a:rPr lang="en"/>
              <a:t>Each get better as they are trained as adversaries to each other</a:t>
            </a:r>
            <a:endParaRPr/>
          </a:p>
          <a:p>
            <a:pPr indent="0" lvl="0" marL="0" rtl="0" algn="l">
              <a:spcBef>
                <a:spcPts val="0"/>
              </a:spcBef>
              <a:spcAft>
                <a:spcPts val="0"/>
              </a:spcAft>
              <a:buNone/>
            </a:pPr>
            <a:r>
              <a:rPr lang="en"/>
              <a:t>The typical loss function used in a GAN is formulated as a min-max game between the generator and discriminator</a:t>
            </a:r>
            <a:endParaRPr/>
          </a:p>
          <a:p>
            <a:pPr indent="0" lvl="0" marL="0" rtl="0" algn="l">
              <a:spcBef>
                <a:spcPts val="0"/>
              </a:spcBef>
              <a:spcAft>
                <a:spcPts val="0"/>
              </a:spcAft>
              <a:buNone/>
            </a:pPr>
            <a:r>
              <a:rPr lang="en"/>
              <a:t>What do you mean by adversaries?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GANs can generate realistic images that can be indistinguishable from real images. </a:t>
            </a:r>
            <a:endParaRPr/>
          </a:p>
          <a:p>
            <a:pPr indent="0" lvl="0" marL="0" rtl="0" algn="l">
              <a:spcBef>
                <a:spcPts val="0"/>
              </a:spcBef>
              <a:spcAft>
                <a:spcPts val="0"/>
              </a:spcAft>
              <a:buNone/>
            </a:pPr>
            <a:r>
              <a:rPr lang="en"/>
              <a:t>Some of the </a:t>
            </a:r>
            <a:r>
              <a:rPr lang="en"/>
              <a:t>challenges</a:t>
            </a:r>
            <a:r>
              <a:rPr lang="en"/>
              <a:t> of GAN’s are:</a:t>
            </a:r>
            <a:endParaRPr/>
          </a:p>
          <a:p>
            <a:pPr indent="-298450" lvl="0" marL="457200" rtl="0" algn="l">
              <a:spcBef>
                <a:spcPts val="0"/>
              </a:spcBef>
              <a:spcAft>
                <a:spcPts val="0"/>
              </a:spcAft>
              <a:buSzPts val="1100"/>
              <a:buAutoNum type="arabicPeriod"/>
            </a:pPr>
            <a:r>
              <a:rPr lang="en"/>
              <a:t>GANs are notoriously difficult to train. The training process can be unstable and often results in mode collapse (where the generator produces limited varieties of samples).</a:t>
            </a:r>
            <a:endParaRPr/>
          </a:p>
          <a:p>
            <a:pPr indent="-298450" lvl="0" marL="457200" rtl="0" algn="l">
              <a:spcBef>
                <a:spcPts val="0"/>
              </a:spcBef>
              <a:spcAft>
                <a:spcPts val="0"/>
              </a:spcAft>
              <a:buSzPts val="1100"/>
              <a:buAutoNum type="arabicPeriod"/>
            </a:pPr>
            <a:r>
              <a:rPr lang="en"/>
              <a:t>It is difficult to evaluate the performance of GANs since there's no explicit loss function that indicates the quality of the generated data.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c98b408e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c98b408e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A diffusion model is a type of generative model that learns to create data resembling a given distribution. </a:t>
            </a:r>
            <a:endParaRPr/>
          </a:p>
          <a:p>
            <a:pPr indent="-298450" lvl="0" marL="457200" rtl="0" algn="l">
              <a:spcBef>
                <a:spcPts val="0"/>
              </a:spcBef>
              <a:spcAft>
                <a:spcPts val="0"/>
              </a:spcAft>
              <a:buSzPts val="1100"/>
              <a:buChar char="●"/>
            </a:pPr>
            <a:r>
              <a:rPr lang="en"/>
              <a:t>Diffusion is a two step process:</a:t>
            </a:r>
            <a:endParaRPr/>
          </a:p>
          <a:p>
            <a:pPr indent="-298450" lvl="1" marL="914400" rtl="0" algn="l">
              <a:spcBef>
                <a:spcPts val="0"/>
              </a:spcBef>
              <a:spcAft>
                <a:spcPts val="0"/>
              </a:spcAft>
              <a:buSzPts val="1100"/>
              <a:buChar char="○"/>
            </a:pPr>
            <a:r>
              <a:rPr lang="en"/>
              <a:t>Forward Process (Adding Noise): By the end of this process, the original data is completely transformed into Gaussian noise.</a:t>
            </a:r>
            <a:endParaRPr/>
          </a:p>
          <a:p>
            <a:pPr indent="-298450" lvl="1" marL="914400" rtl="0" algn="l">
              <a:spcBef>
                <a:spcPts val="0"/>
              </a:spcBef>
              <a:spcAft>
                <a:spcPts val="0"/>
              </a:spcAft>
              <a:buSzPts val="1100"/>
              <a:buChar char="○"/>
            </a:pPr>
            <a:r>
              <a:rPr lang="en"/>
              <a:t>Reverse Process (Generating Data): The model is trained to predict earlier, less noisy versions of the data, given a noisier version. Essentially, it learns to denoise step by step, starting from pure noise and gradually reconstructing the data.</a:t>
            </a:r>
            <a:endParaRPr/>
          </a:p>
          <a:p>
            <a:pPr indent="-298450" lvl="0" marL="457200" rtl="0" algn="l">
              <a:spcBef>
                <a:spcPts val="0"/>
              </a:spcBef>
              <a:spcAft>
                <a:spcPts val="0"/>
              </a:spcAft>
              <a:buSzPts val="1100"/>
              <a:buChar char="●"/>
            </a:pPr>
            <a:r>
              <a:rPr lang="en"/>
              <a:t>Unlike traditional diffusion models that operate directly in the pixel space, </a:t>
            </a:r>
            <a:r>
              <a:rPr lang="en">
                <a:solidFill>
                  <a:schemeClr val="dk1"/>
                </a:solidFill>
              </a:rPr>
              <a:t>Stable Diffusion Models, </a:t>
            </a:r>
            <a:r>
              <a:rPr lang="en"/>
              <a:t>operates in a compressed latent space. This allows the model to be more efficient and faster in generating images, as operating in latent space requires manipulating significantly fewer data points compared to the pixel space.</a:t>
            </a:r>
            <a:endParaRPr/>
          </a:p>
          <a:p>
            <a:pPr indent="-298450" lvl="0" marL="457200" rtl="0" algn="l">
              <a:spcBef>
                <a:spcPts val="0"/>
              </a:spcBef>
              <a:spcAft>
                <a:spcPts val="0"/>
              </a:spcAft>
              <a:buSzPts val="1100"/>
              <a:buChar char="●"/>
            </a:pPr>
            <a:r>
              <a:rPr lang="en"/>
              <a:t>Advanced Stable Diffusion in our context refers to the enhancement of pre-trained diffusion models to extend their capabilities from image to video generation, introducing a novel, efficient method that leverages the intrinsic strengths of T2I models for dynamic and contextually rich video content creation.</a:t>
            </a:r>
            <a:endParaRPr/>
          </a:p>
          <a:p>
            <a:pPr indent="0" lvl="0" marL="45720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c98b408ed4_7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c98b408ed4_7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c98b408ed4_7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c98b408ed4_7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sz="1400">
                <a:solidFill>
                  <a:srgbClr val="595959"/>
                </a:solidFill>
                <a:latin typeface="Lato"/>
                <a:ea typeface="Lato"/>
                <a:cs typeface="Lato"/>
                <a:sym typeface="Lato"/>
              </a:rPr>
              <a:t>We use the Tune-A-Video framework, which builds upon the capabilities of pre-trained Stable Diffusion models</a:t>
            </a:r>
            <a:endParaRPr sz="1400">
              <a:solidFill>
                <a:srgbClr val="595959"/>
              </a:solidFill>
              <a:latin typeface="Lato"/>
              <a:ea typeface="Lato"/>
              <a:cs typeface="Lato"/>
              <a:sym typeface="Lato"/>
            </a:endParaRPr>
          </a:p>
          <a:p>
            <a:pPr indent="-298450" lvl="0" marL="457200" rtl="0" algn="l">
              <a:lnSpc>
                <a:spcPct val="115000"/>
              </a:lnSpc>
              <a:spcBef>
                <a:spcPts val="0"/>
              </a:spcBef>
              <a:spcAft>
                <a:spcPts val="0"/>
              </a:spcAft>
              <a:buSzPts val="1100"/>
              <a:buChar char="●"/>
            </a:pPr>
            <a:r>
              <a:rPr lang="en" sz="1400">
                <a:solidFill>
                  <a:srgbClr val="595959"/>
                </a:solidFill>
                <a:latin typeface="Lato"/>
                <a:ea typeface="Lato"/>
                <a:cs typeface="Lato"/>
                <a:sym typeface="Lato"/>
              </a:rPr>
              <a:t>We fine-tune a pre-trained Stable Diffusion model using a video dataset paired with relevant textual descriptions. This trains the model to associate video frames with their textual counterparts.</a:t>
            </a:r>
            <a:endParaRPr sz="1400">
              <a:solidFill>
                <a:srgbClr val="595959"/>
              </a:solidFill>
              <a:latin typeface="Lato"/>
              <a:ea typeface="Lato"/>
              <a:cs typeface="Lato"/>
              <a:sym typeface="Lato"/>
            </a:endParaRPr>
          </a:p>
          <a:p>
            <a:pPr indent="-317500" lvl="0" marL="457200" rtl="0" algn="l">
              <a:lnSpc>
                <a:spcPct val="115000"/>
              </a:lnSpc>
              <a:spcBef>
                <a:spcPts val="0"/>
              </a:spcBef>
              <a:spcAft>
                <a:spcPts val="0"/>
              </a:spcAft>
              <a:buClr>
                <a:srgbClr val="595959"/>
              </a:buClr>
              <a:buSzPts val="1400"/>
              <a:buFont typeface="Lato"/>
              <a:buChar char="●"/>
            </a:pPr>
            <a:r>
              <a:rPr lang="en" sz="1400">
                <a:solidFill>
                  <a:srgbClr val="595959"/>
                </a:solidFill>
                <a:latin typeface="Lato"/>
                <a:ea typeface="Lato"/>
                <a:cs typeface="Lato"/>
                <a:sym typeface="Lato"/>
              </a:rPr>
              <a:t> Once fine-tuned, we feed new text prompts into the model. The model, guided by its learned understanding, generates video frames that progressively build up a whole video sequence.</a:t>
            </a:r>
            <a:endParaRPr sz="1400">
              <a:solidFill>
                <a:srgbClr val="595959"/>
              </a:solidFill>
              <a:latin typeface="Lato"/>
              <a:ea typeface="Lato"/>
              <a:cs typeface="Lato"/>
              <a:sym typeface="Lato"/>
            </a:endParaRPr>
          </a:p>
          <a:p>
            <a:pPr indent="0" lvl="0" marL="457200" rtl="0" algn="l">
              <a:lnSpc>
                <a:spcPct val="115000"/>
              </a:lnSpc>
              <a:spcBef>
                <a:spcPts val="1200"/>
              </a:spcBef>
              <a:spcAft>
                <a:spcPts val="1200"/>
              </a:spcAft>
              <a:buNone/>
            </a:pPr>
            <a:r>
              <a:t/>
            </a:r>
            <a:endParaRPr sz="1400">
              <a:solidFill>
                <a:srgbClr val="595959"/>
              </a:solidFill>
              <a:latin typeface="Lato"/>
              <a:ea typeface="Lato"/>
              <a:cs typeface="Lato"/>
              <a:sym typeface="La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g2ca40fded0d_0_300"/>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g2ca40fded0d_0_300"/>
          <p:cNvGrpSpPr/>
          <p:nvPr/>
        </p:nvGrpSpPr>
        <p:grpSpPr>
          <a:xfrm>
            <a:off x="830392" y="1191256"/>
            <a:ext cx="745763" cy="45826"/>
            <a:chOff x="4580561" y="2589004"/>
            <a:chExt cx="1064464" cy="25200"/>
          </a:xfrm>
        </p:grpSpPr>
        <p:sp>
          <p:nvSpPr>
            <p:cNvPr id="12" name="Google Shape;12;g2ca40fded0d_0_30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g2ca40fded0d_0_30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g2ca40fded0d_0_300"/>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g2ca40fded0d_0_300"/>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g2ca40fded0d_0_30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g2ca40fded0d_0_364"/>
          <p:cNvGrpSpPr/>
          <p:nvPr/>
        </p:nvGrpSpPr>
        <p:grpSpPr>
          <a:xfrm>
            <a:off x="830392" y="4169130"/>
            <a:ext cx="745763" cy="45826"/>
            <a:chOff x="4580561" y="2589004"/>
            <a:chExt cx="1064464" cy="25200"/>
          </a:xfrm>
        </p:grpSpPr>
        <p:sp>
          <p:nvSpPr>
            <p:cNvPr id="75" name="Google Shape;75;g2ca40fded0d_0_36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g2ca40fded0d_0_36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g2ca40fded0d_0_36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g2ca40fded0d_0_364"/>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g2ca40fded0d_0_36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g2ca40fded0d_0_37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g2ca40fded0d_0_308"/>
          <p:cNvGrpSpPr/>
          <p:nvPr/>
        </p:nvGrpSpPr>
        <p:grpSpPr>
          <a:xfrm>
            <a:off x="830392" y="1191256"/>
            <a:ext cx="745763" cy="45826"/>
            <a:chOff x="4580561" y="2589004"/>
            <a:chExt cx="1064464" cy="25200"/>
          </a:xfrm>
        </p:grpSpPr>
        <p:sp>
          <p:nvSpPr>
            <p:cNvPr id="19" name="Google Shape;19;g2ca40fded0d_0_30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g2ca40fded0d_0_30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g2ca40fded0d_0_308"/>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g2ca40fded0d_0_30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g2ca40fded0d_0_31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g2ca40fded0d_0_314"/>
          <p:cNvGrpSpPr/>
          <p:nvPr/>
        </p:nvGrpSpPr>
        <p:grpSpPr>
          <a:xfrm>
            <a:off x="830392" y="1191256"/>
            <a:ext cx="745763" cy="45826"/>
            <a:chOff x="4580561" y="2589004"/>
            <a:chExt cx="1064464" cy="25200"/>
          </a:xfrm>
        </p:grpSpPr>
        <p:sp>
          <p:nvSpPr>
            <p:cNvPr id="26" name="Google Shape;26;g2ca40fded0d_0_3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g2ca40fded0d_0_3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g2ca40fded0d_0_31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g2ca40fded0d_0_3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g2ca40fded0d_0_3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g2ca40fded0d_0_32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g2ca40fded0d_0_322"/>
          <p:cNvGrpSpPr/>
          <p:nvPr/>
        </p:nvGrpSpPr>
        <p:grpSpPr>
          <a:xfrm>
            <a:off x="830392" y="1191256"/>
            <a:ext cx="745763" cy="45826"/>
            <a:chOff x="4580561" y="2589004"/>
            <a:chExt cx="1064464" cy="25200"/>
          </a:xfrm>
        </p:grpSpPr>
        <p:sp>
          <p:nvSpPr>
            <p:cNvPr id="34" name="Google Shape;34;g2ca40fded0d_0_3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g2ca40fded0d_0_32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g2ca40fded0d_0_322"/>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g2ca40fded0d_0_322"/>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g2ca40fded0d_0_322"/>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g2ca40fded0d_0_32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g2ca40fded0d_0_33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g2ca40fded0d_0_331"/>
          <p:cNvGrpSpPr/>
          <p:nvPr/>
        </p:nvGrpSpPr>
        <p:grpSpPr>
          <a:xfrm>
            <a:off x="830392" y="1191256"/>
            <a:ext cx="745763" cy="45826"/>
            <a:chOff x="4580561" y="2589004"/>
            <a:chExt cx="1064464" cy="25200"/>
          </a:xfrm>
        </p:grpSpPr>
        <p:sp>
          <p:nvSpPr>
            <p:cNvPr id="43" name="Google Shape;43;g2ca40fded0d_0_33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g2ca40fded0d_0_33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g2ca40fded0d_0_331"/>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g2ca40fded0d_0_33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g2ca40fded0d_0_33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g2ca40fded0d_0_338"/>
          <p:cNvGrpSpPr/>
          <p:nvPr/>
        </p:nvGrpSpPr>
        <p:grpSpPr>
          <a:xfrm>
            <a:off x="830392" y="1191256"/>
            <a:ext cx="745763" cy="45826"/>
            <a:chOff x="4580561" y="2589004"/>
            <a:chExt cx="1064464" cy="25200"/>
          </a:xfrm>
        </p:grpSpPr>
        <p:sp>
          <p:nvSpPr>
            <p:cNvPr id="50" name="Google Shape;50;g2ca40fded0d_0_33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g2ca40fded0d_0_33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g2ca40fded0d_0_338"/>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g2ca40fded0d_0_338"/>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g2ca40fded0d_0_33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g2ca40fded0d_0_346"/>
          <p:cNvGrpSpPr/>
          <p:nvPr/>
        </p:nvGrpSpPr>
        <p:grpSpPr>
          <a:xfrm>
            <a:off x="830392" y="4169130"/>
            <a:ext cx="745763" cy="45826"/>
            <a:chOff x="4580561" y="2589004"/>
            <a:chExt cx="1064464" cy="25200"/>
          </a:xfrm>
        </p:grpSpPr>
        <p:sp>
          <p:nvSpPr>
            <p:cNvPr id="57" name="Google Shape;57;g2ca40fded0d_0_34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g2ca40fded0d_0_34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g2ca40fded0d_0_346"/>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g2ca40fded0d_0_34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g2ca40fded0d_0_35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g2ca40fded0d_0_352"/>
          <p:cNvGrpSpPr/>
          <p:nvPr/>
        </p:nvGrpSpPr>
        <p:grpSpPr>
          <a:xfrm>
            <a:off x="830392" y="1191256"/>
            <a:ext cx="745763" cy="45826"/>
            <a:chOff x="4580561" y="2589004"/>
            <a:chExt cx="1064464" cy="25200"/>
          </a:xfrm>
        </p:grpSpPr>
        <p:sp>
          <p:nvSpPr>
            <p:cNvPr id="64" name="Google Shape;64;g2ca40fded0d_0_35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g2ca40fded0d_0_35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g2ca40fded0d_0_352"/>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g2ca40fded0d_0_352"/>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g2ca40fded0d_0_352"/>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g2ca40fded0d_0_35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g2ca40fded0d_0_361"/>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g2ca40fded0d_0_36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g2ca40fded0d_0_29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g2ca40fded0d_0_29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g2ca40fded0d_0_29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ph type="ctrTitle"/>
          </p:nvPr>
        </p:nvSpPr>
        <p:spPr>
          <a:xfrm>
            <a:off x="311700" y="1589675"/>
            <a:ext cx="8520600" cy="888000"/>
          </a:xfrm>
          <a:prstGeom prst="rect">
            <a:avLst/>
          </a:prstGeom>
          <a:noFill/>
          <a:ln>
            <a:noFill/>
          </a:ln>
        </p:spPr>
        <p:txBody>
          <a:bodyPr anchorCtr="0" anchor="b" bIns="91425" lIns="91425" spcFirstLastPara="1" rIns="91425" wrap="square" tIns="91425">
            <a:normAutofit fontScale="90000"/>
          </a:bodyPr>
          <a:lstStyle/>
          <a:p>
            <a:pPr indent="0" lvl="0" marL="0" rtl="0" algn="ctr">
              <a:spcBef>
                <a:spcPts val="0"/>
              </a:spcBef>
              <a:spcAft>
                <a:spcPts val="0"/>
              </a:spcAft>
              <a:buClr>
                <a:schemeClr val="dk1"/>
              </a:buClr>
              <a:buSzPct val="30555"/>
              <a:buFont typeface="Arial"/>
              <a:buNone/>
            </a:pPr>
            <a:r>
              <a:rPr b="1" lang="en" sz="3600">
                <a:solidFill>
                  <a:schemeClr val="dk2"/>
                </a:solidFill>
              </a:rPr>
              <a:t>Text-to-Video Generation through</a:t>
            </a:r>
            <a:endParaRPr b="1" sz="3600">
              <a:solidFill>
                <a:schemeClr val="dk2"/>
              </a:solidFill>
            </a:endParaRPr>
          </a:p>
          <a:p>
            <a:pPr indent="0" lvl="0" marL="0" rtl="0" algn="ctr">
              <a:spcBef>
                <a:spcPts val="0"/>
              </a:spcBef>
              <a:spcAft>
                <a:spcPts val="0"/>
              </a:spcAft>
              <a:buClr>
                <a:schemeClr val="dk1"/>
              </a:buClr>
              <a:buSzPct val="77777"/>
              <a:buFont typeface="Arial"/>
              <a:buNone/>
            </a:pPr>
            <a:r>
              <a:rPr b="1" lang="en" sz="3600">
                <a:solidFill>
                  <a:schemeClr val="dk2"/>
                </a:solidFill>
              </a:rPr>
              <a:t>Advanced Stable Diffusion Models</a:t>
            </a:r>
            <a:endParaRPr b="1" sz="3600">
              <a:solidFill>
                <a:schemeClr val="dk2"/>
              </a:solidFill>
            </a:endParaRPr>
          </a:p>
        </p:txBody>
      </p:sp>
      <p:sp>
        <p:nvSpPr>
          <p:cNvPr id="87" name="Google Shape;87;p1"/>
          <p:cNvSpPr txBox="1"/>
          <p:nvPr>
            <p:ph idx="1" type="subTitle"/>
          </p:nvPr>
        </p:nvSpPr>
        <p:spPr>
          <a:xfrm>
            <a:off x="311700" y="2571750"/>
            <a:ext cx="8520600" cy="2892300"/>
          </a:xfrm>
          <a:prstGeom prst="rect">
            <a:avLst/>
          </a:prstGeom>
          <a:noFill/>
          <a:ln>
            <a:noFill/>
          </a:ln>
        </p:spPr>
        <p:txBody>
          <a:bodyPr anchorCtr="0" anchor="t" bIns="91425" lIns="91425" spcFirstLastPara="1" rIns="91425" wrap="square" tIns="91425">
            <a:normAutofit/>
          </a:bodyPr>
          <a:lstStyle/>
          <a:p>
            <a:pPr indent="0" lvl="0" marL="2743200" rtl="0" algn="just">
              <a:lnSpc>
                <a:spcPct val="100000"/>
              </a:lnSpc>
              <a:spcBef>
                <a:spcPts val="0"/>
              </a:spcBef>
              <a:spcAft>
                <a:spcPts val="0"/>
              </a:spcAft>
              <a:buSzPts val="2800"/>
              <a:buNone/>
            </a:pPr>
            <a:r>
              <a:rPr lang="en" sz="2100"/>
              <a:t>Arnab Halder (ash186)</a:t>
            </a:r>
            <a:br>
              <a:rPr lang="en" sz="2100"/>
            </a:br>
            <a:r>
              <a:rPr lang="en" sz="2100"/>
              <a:t>Ashwin Patil (aap327)</a:t>
            </a:r>
            <a:endParaRPr sz="2100"/>
          </a:p>
          <a:p>
            <a:pPr indent="0" lvl="0" marL="0" rtl="0" algn="ctr">
              <a:lnSpc>
                <a:spcPct val="100000"/>
              </a:lnSpc>
              <a:spcBef>
                <a:spcPts val="0"/>
              </a:spcBef>
              <a:spcAft>
                <a:spcPts val="0"/>
              </a:spcAft>
              <a:buSzPts val="2800"/>
              <a:buNone/>
            </a:pPr>
            <a:r>
              <a:rPr lang="en" sz="2100"/>
              <a:t>Harvish Jariwala (hj389)</a:t>
            </a:r>
            <a:endParaRPr sz="2100"/>
          </a:p>
          <a:p>
            <a:pPr indent="0" lvl="0" marL="0" rtl="0" algn="ctr">
              <a:lnSpc>
                <a:spcPct val="100000"/>
              </a:lnSpc>
              <a:spcBef>
                <a:spcPts val="0"/>
              </a:spcBef>
              <a:spcAft>
                <a:spcPts val="0"/>
              </a:spcAft>
              <a:buSzPts val="2800"/>
              <a:buNone/>
            </a:pPr>
            <a:r>
              <a:rPr lang="en" sz="2100"/>
              <a:t>Jay Patil (jsp255)</a:t>
            </a:r>
            <a:endParaRPr sz="2100"/>
          </a:p>
          <a:p>
            <a:pPr indent="0" lvl="0" marL="0" rtl="0" algn="ctr">
              <a:lnSpc>
                <a:spcPct val="100000"/>
              </a:lnSpc>
              <a:spcBef>
                <a:spcPts val="0"/>
              </a:spcBef>
              <a:spcAft>
                <a:spcPts val="0"/>
              </a:spcAft>
              <a:buSzPts val="2800"/>
              <a:buNone/>
            </a:pPr>
            <a:r>
              <a:rPr lang="en" sz="2100"/>
              <a:t>Sanchay Kanade (sk2656)</a:t>
            </a:r>
            <a:endParaRPr sz="2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2ca40fded0d_1_37"/>
          <p:cNvSpPr txBox="1"/>
          <p:nvPr>
            <p:ph type="title"/>
          </p:nvPr>
        </p:nvSpPr>
        <p:spPr>
          <a:xfrm>
            <a:off x="729450" y="6421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p:txBody>
      </p:sp>
      <p:sp>
        <p:nvSpPr>
          <p:cNvPr id="146" name="Google Shape;146;g2ca40fded0d_1_37"/>
          <p:cNvSpPr txBox="1"/>
          <p:nvPr>
            <p:ph idx="1" type="body"/>
          </p:nvPr>
        </p:nvSpPr>
        <p:spPr>
          <a:xfrm>
            <a:off x="729450" y="1305725"/>
            <a:ext cx="7688700" cy="22611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Pre-trained T2I diffusion models.</a:t>
            </a:r>
            <a:endParaRPr sz="1400"/>
          </a:p>
          <a:p>
            <a:pPr indent="-317500" lvl="0" marL="457200" rtl="0" algn="l">
              <a:spcBef>
                <a:spcPts val="0"/>
              </a:spcBef>
              <a:spcAft>
                <a:spcPts val="0"/>
              </a:spcAft>
              <a:buSzPts val="1400"/>
              <a:buChar char="●"/>
            </a:pPr>
            <a:r>
              <a:rPr lang="en" sz="1400"/>
              <a:t>Requires only one text-video pair for training.</a:t>
            </a:r>
            <a:endParaRPr sz="1400"/>
          </a:p>
          <a:p>
            <a:pPr indent="-317500" lvl="0" marL="457200" rtl="0" algn="l">
              <a:spcBef>
                <a:spcPts val="0"/>
              </a:spcBef>
              <a:spcAft>
                <a:spcPts val="0"/>
              </a:spcAft>
              <a:buSzPts val="1400"/>
              <a:buChar char="●"/>
            </a:pPr>
            <a:r>
              <a:rPr lang="en" sz="1400"/>
              <a:t>S</a:t>
            </a:r>
            <a:r>
              <a:rPr lang="en" sz="1400"/>
              <a:t>ignificantly reducing the computational expense</a:t>
            </a:r>
            <a:r>
              <a:rPr lang="en" sz="1400"/>
              <a:t>.</a:t>
            </a:r>
            <a:endParaRPr sz="1400"/>
          </a:p>
          <a:p>
            <a:pPr indent="-317500" lvl="0" marL="457200" rtl="0" algn="l">
              <a:spcBef>
                <a:spcPts val="0"/>
              </a:spcBef>
              <a:spcAft>
                <a:spcPts val="0"/>
              </a:spcAft>
              <a:buSzPts val="1400"/>
              <a:buChar char="●"/>
            </a:pPr>
            <a:r>
              <a:rPr lang="en" sz="1400"/>
              <a:t>Extended this model to generate videos</a:t>
            </a:r>
            <a:r>
              <a:rPr lang="en" sz="1400"/>
              <a:t>.</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g2ca40fded0d_1_42"/>
          <p:cNvSpPr txBox="1"/>
          <p:nvPr>
            <p:ph type="title"/>
          </p:nvPr>
        </p:nvSpPr>
        <p:spPr>
          <a:xfrm>
            <a:off x="727650" y="6077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Architecture</a:t>
            </a:r>
            <a:endParaRPr/>
          </a:p>
        </p:txBody>
      </p:sp>
      <p:sp>
        <p:nvSpPr>
          <p:cNvPr id="152" name="Google Shape;152;g2ca40fded0d_1_42"/>
          <p:cNvSpPr txBox="1"/>
          <p:nvPr>
            <p:ph idx="1" type="body"/>
          </p:nvPr>
        </p:nvSpPr>
        <p:spPr>
          <a:xfrm>
            <a:off x="727650" y="1284350"/>
            <a:ext cx="7688700" cy="3343200"/>
          </a:xfrm>
          <a:prstGeom prst="rect">
            <a:avLst/>
          </a:prstGeom>
        </p:spPr>
        <p:txBody>
          <a:bodyPr anchorCtr="0" anchor="t" bIns="91425" lIns="91425" spcFirstLastPara="1" rIns="91425" wrap="square" tIns="91425">
            <a:normAutofit/>
          </a:bodyPr>
          <a:lstStyle/>
          <a:p>
            <a:pPr indent="-317500" lvl="0" marL="457200" rtl="0" algn="l">
              <a:lnSpc>
                <a:spcPct val="100000"/>
              </a:lnSpc>
              <a:spcBef>
                <a:spcPts val="0"/>
              </a:spcBef>
              <a:spcAft>
                <a:spcPts val="0"/>
              </a:spcAft>
              <a:buClr>
                <a:srgbClr val="000000"/>
              </a:buClr>
              <a:buSzPts val="1400"/>
              <a:buChar char="●"/>
            </a:pPr>
            <a:r>
              <a:rPr lang="en" sz="1400">
                <a:solidFill>
                  <a:srgbClr val="000000"/>
                </a:solidFill>
              </a:rPr>
              <a:t>Input </a:t>
            </a:r>
            <a:r>
              <a:rPr lang="en" sz="1400">
                <a:solidFill>
                  <a:srgbClr val="000000"/>
                </a:solidFill>
              </a:rPr>
              <a:t>Preparation</a:t>
            </a:r>
            <a:endParaRPr sz="1400">
              <a:solidFill>
                <a:srgbClr val="000000"/>
              </a:solidFill>
            </a:endParaRPr>
          </a:p>
          <a:p>
            <a:pPr indent="-317500" lvl="0" marL="457200" rtl="0" algn="l">
              <a:lnSpc>
                <a:spcPct val="100000"/>
              </a:lnSpc>
              <a:spcBef>
                <a:spcPts val="0"/>
              </a:spcBef>
              <a:spcAft>
                <a:spcPts val="0"/>
              </a:spcAft>
              <a:buClr>
                <a:srgbClr val="000000"/>
              </a:buClr>
              <a:buSzPts val="1400"/>
              <a:buChar char="●"/>
            </a:pPr>
            <a:r>
              <a:rPr lang="en" sz="1400">
                <a:solidFill>
                  <a:srgbClr val="000000"/>
                </a:solidFill>
              </a:rPr>
              <a:t>Pre Trained T2I Diffusion Model</a:t>
            </a:r>
            <a:endParaRPr sz="1400">
              <a:solidFill>
                <a:srgbClr val="000000"/>
              </a:solidFill>
            </a:endParaRPr>
          </a:p>
          <a:p>
            <a:pPr indent="-317500" lvl="0" marL="457200" rtl="0" algn="l">
              <a:lnSpc>
                <a:spcPct val="100000"/>
              </a:lnSpc>
              <a:spcBef>
                <a:spcPts val="0"/>
              </a:spcBef>
              <a:spcAft>
                <a:spcPts val="0"/>
              </a:spcAft>
              <a:buClr>
                <a:srgbClr val="000000"/>
              </a:buClr>
              <a:buSzPts val="1400"/>
              <a:buChar char="●"/>
            </a:pPr>
            <a:r>
              <a:rPr lang="en" sz="1400">
                <a:solidFill>
                  <a:srgbClr val="000000"/>
                </a:solidFill>
              </a:rPr>
              <a:t>Fine-Tuning</a:t>
            </a:r>
            <a:endParaRPr sz="1400">
              <a:solidFill>
                <a:srgbClr val="000000"/>
              </a:solidFill>
            </a:endParaRPr>
          </a:p>
          <a:p>
            <a:pPr indent="-317500" lvl="1" marL="914400" rtl="0" algn="l">
              <a:lnSpc>
                <a:spcPct val="100000"/>
              </a:lnSpc>
              <a:spcBef>
                <a:spcPts val="0"/>
              </a:spcBef>
              <a:spcAft>
                <a:spcPts val="0"/>
              </a:spcAft>
              <a:buClr>
                <a:srgbClr val="000000"/>
              </a:buClr>
              <a:buSzPts val="1400"/>
              <a:buChar char="○"/>
            </a:pPr>
            <a:r>
              <a:rPr lang="en" sz="1400">
                <a:solidFill>
                  <a:srgbClr val="000000"/>
                </a:solidFill>
              </a:rPr>
              <a:t>DDIM Inversion </a:t>
            </a:r>
            <a:endParaRPr sz="1400">
              <a:solidFill>
                <a:srgbClr val="000000"/>
              </a:solidFill>
            </a:endParaRPr>
          </a:p>
          <a:p>
            <a:pPr indent="-317500" lvl="0" marL="457200" rtl="0" algn="l">
              <a:lnSpc>
                <a:spcPct val="100000"/>
              </a:lnSpc>
              <a:spcBef>
                <a:spcPts val="0"/>
              </a:spcBef>
              <a:spcAft>
                <a:spcPts val="0"/>
              </a:spcAft>
              <a:buClr>
                <a:srgbClr val="000000"/>
              </a:buClr>
              <a:buSzPts val="1400"/>
              <a:buChar char="●"/>
            </a:pPr>
            <a:r>
              <a:rPr lang="en" sz="1400">
                <a:solidFill>
                  <a:srgbClr val="000000"/>
                </a:solidFill>
              </a:rPr>
              <a:t>Inference and video generation</a:t>
            </a:r>
            <a:endParaRPr sz="1400">
              <a:solidFill>
                <a:srgbClr val="000000"/>
              </a:solidFill>
            </a:endParaRPr>
          </a:p>
          <a:p>
            <a:pPr indent="-317500" lvl="0" marL="457200" rtl="0" algn="l">
              <a:lnSpc>
                <a:spcPct val="100000"/>
              </a:lnSpc>
              <a:spcBef>
                <a:spcPts val="0"/>
              </a:spcBef>
              <a:spcAft>
                <a:spcPts val="0"/>
              </a:spcAft>
              <a:buClr>
                <a:srgbClr val="000000"/>
              </a:buClr>
              <a:buSzPts val="1400"/>
              <a:buChar char="●"/>
            </a:pPr>
            <a:r>
              <a:rPr lang="en" sz="1400">
                <a:solidFill>
                  <a:srgbClr val="000000"/>
                </a:solidFill>
              </a:rPr>
              <a:t>Output</a:t>
            </a:r>
            <a:endParaRPr sz="1400">
              <a:solidFill>
                <a:srgbClr val="000000"/>
              </a:solidFill>
            </a:endParaRPr>
          </a:p>
          <a:p>
            <a:pPr indent="0" lvl="0" marL="0" rtl="0" algn="l">
              <a:lnSpc>
                <a:spcPct val="100000"/>
              </a:lnSpc>
              <a:spcBef>
                <a:spcPts val="0"/>
              </a:spcBef>
              <a:spcAft>
                <a:spcPts val="0"/>
              </a:spcAft>
              <a:buNone/>
            </a:pPr>
            <a:r>
              <a:t/>
            </a:r>
            <a:endParaRPr sz="1200">
              <a:solidFill>
                <a:srgbClr val="000000"/>
              </a:solidFill>
            </a:endParaRPr>
          </a:p>
        </p:txBody>
      </p:sp>
      <p:pic>
        <p:nvPicPr>
          <p:cNvPr id="153" name="Google Shape;153;g2ca40fded0d_1_42"/>
          <p:cNvPicPr preferRelativeResize="0"/>
          <p:nvPr/>
        </p:nvPicPr>
        <p:blipFill>
          <a:blip r:embed="rId3">
            <a:alphaModFix/>
          </a:blip>
          <a:stretch>
            <a:fillRect/>
          </a:stretch>
        </p:blipFill>
        <p:spPr>
          <a:xfrm>
            <a:off x="2003325" y="2505700"/>
            <a:ext cx="5939375" cy="2121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g2ca40fded0d_1_56"/>
          <p:cNvSpPr txBox="1"/>
          <p:nvPr>
            <p:ph type="title"/>
          </p:nvPr>
        </p:nvSpPr>
        <p:spPr>
          <a:xfrm>
            <a:off x="727650" y="6036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Modifications</a:t>
            </a:r>
            <a:endParaRPr/>
          </a:p>
        </p:txBody>
      </p:sp>
      <p:sp>
        <p:nvSpPr>
          <p:cNvPr id="159" name="Google Shape;159;g2ca40fded0d_1_56"/>
          <p:cNvSpPr txBox="1"/>
          <p:nvPr>
            <p:ph idx="1" type="body"/>
          </p:nvPr>
        </p:nvSpPr>
        <p:spPr>
          <a:xfrm>
            <a:off x="727650" y="1512025"/>
            <a:ext cx="7688700" cy="2641200"/>
          </a:xfrm>
          <a:prstGeom prst="rect">
            <a:avLst/>
          </a:prstGeom>
        </p:spPr>
        <p:txBody>
          <a:bodyPr anchorCtr="0" anchor="t" bIns="91425" lIns="91425" spcFirstLastPara="1" rIns="91425" wrap="square" tIns="91425">
            <a:normAutofit lnSpcReduction="20000"/>
          </a:bodyPr>
          <a:lstStyle/>
          <a:p>
            <a:pPr indent="0" lvl="0" marL="0" rtl="0" algn="l">
              <a:lnSpc>
                <a:spcPct val="110000"/>
              </a:lnSpc>
              <a:spcBef>
                <a:spcPts val="800"/>
              </a:spcBef>
              <a:spcAft>
                <a:spcPts val="0"/>
              </a:spcAft>
              <a:buClr>
                <a:srgbClr val="000000"/>
              </a:buClr>
              <a:buSzPts val="1500"/>
              <a:buFont typeface="Arial"/>
              <a:buNone/>
            </a:pPr>
            <a:r>
              <a:rPr lang="en" sz="1400">
                <a:solidFill>
                  <a:srgbClr val="000000"/>
                </a:solidFill>
              </a:rPr>
              <a:t>We have tried to </a:t>
            </a:r>
            <a:r>
              <a:rPr lang="en" sz="1400">
                <a:solidFill>
                  <a:srgbClr val="000000"/>
                </a:solidFill>
              </a:rPr>
              <a:t>imitate</a:t>
            </a:r>
            <a:r>
              <a:rPr lang="en" sz="1400">
                <a:solidFill>
                  <a:srgbClr val="000000"/>
                </a:solidFill>
              </a:rPr>
              <a:t> the </a:t>
            </a:r>
            <a:r>
              <a:rPr lang="en" sz="1400">
                <a:solidFill>
                  <a:srgbClr val="000000"/>
                </a:solidFill>
              </a:rPr>
              <a:t>architecture of author’s implementation. However, we have made following changes :</a:t>
            </a:r>
            <a:endParaRPr sz="1400">
              <a:solidFill>
                <a:srgbClr val="000000"/>
              </a:solidFill>
            </a:endParaRPr>
          </a:p>
          <a:p>
            <a:pPr indent="0" lvl="0" marL="0" rtl="0" algn="l">
              <a:lnSpc>
                <a:spcPct val="110000"/>
              </a:lnSpc>
              <a:spcBef>
                <a:spcPts val="800"/>
              </a:spcBef>
              <a:spcAft>
                <a:spcPts val="0"/>
              </a:spcAft>
              <a:buClr>
                <a:srgbClr val="000000"/>
              </a:buClr>
              <a:buSzPts val="1500"/>
              <a:buFont typeface="Arial"/>
              <a:buNone/>
            </a:pPr>
            <a:r>
              <a:t/>
            </a:r>
            <a:endParaRPr sz="1400">
              <a:solidFill>
                <a:srgbClr val="000000"/>
              </a:solidFill>
            </a:endParaRPr>
          </a:p>
          <a:p>
            <a:pPr indent="0" lvl="0" marL="0" rtl="0" algn="l">
              <a:lnSpc>
                <a:spcPct val="110000"/>
              </a:lnSpc>
              <a:spcBef>
                <a:spcPts val="800"/>
              </a:spcBef>
              <a:spcAft>
                <a:spcPts val="0"/>
              </a:spcAft>
              <a:buClr>
                <a:srgbClr val="000000"/>
              </a:buClr>
              <a:buSzPts val="1500"/>
              <a:buFont typeface="Arial"/>
              <a:buNone/>
            </a:pPr>
            <a:r>
              <a:rPr lang="en" sz="1400">
                <a:solidFill>
                  <a:srgbClr val="000000"/>
                </a:solidFill>
              </a:rPr>
              <a:t>Due to constraints in memory and compute:</a:t>
            </a:r>
            <a:endParaRPr sz="1400">
              <a:solidFill>
                <a:srgbClr val="000000"/>
              </a:solidFill>
            </a:endParaRPr>
          </a:p>
          <a:p>
            <a:pPr indent="-330200" lvl="0" marL="342900" rtl="0" algn="l">
              <a:lnSpc>
                <a:spcPct val="110000"/>
              </a:lnSpc>
              <a:spcBef>
                <a:spcPts val="800"/>
              </a:spcBef>
              <a:spcAft>
                <a:spcPts val="0"/>
              </a:spcAft>
              <a:buClr>
                <a:srgbClr val="000000"/>
              </a:buClr>
              <a:buSzPts val="1400"/>
              <a:buFont typeface="Lato"/>
              <a:buChar char="•"/>
            </a:pPr>
            <a:r>
              <a:rPr lang="en" sz="1400">
                <a:solidFill>
                  <a:srgbClr val="000000"/>
                </a:solidFill>
              </a:rPr>
              <a:t>Decreased number of frames in decoder output from 16 to 12.</a:t>
            </a:r>
            <a:endParaRPr sz="1400">
              <a:solidFill>
                <a:srgbClr val="000000"/>
              </a:solidFill>
            </a:endParaRPr>
          </a:p>
          <a:p>
            <a:pPr indent="-330200" lvl="0" marL="342900" rtl="0" algn="l">
              <a:lnSpc>
                <a:spcPct val="110000"/>
              </a:lnSpc>
              <a:spcBef>
                <a:spcPts val="800"/>
              </a:spcBef>
              <a:spcAft>
                <a:spcPts val="0"/>
              </a:spcAft>
              <a:buClr>
                <a:srgbClr val="000000"/>
              </a:buClr>
              <a:buSzPts val="1400"/>
              <a:buFont typeface="Lato"/>
              <a:buChar char="•"/>
            </a:pPr>
            <a:r>
              <a:rPr lang="en" sz="1400">
                <a:solidFill>
                  <a:srgbClr val="000000"/>
                </a:solidFill>
              </a:rPr>
              <a:t>Increased frame skip in frame interpolation network from 3 to 5.</a:t>
            </a:r>
            <a:endParaRPr sz="1400">
              <a:solidFill>
                <a:srgbClr val="000000"/>
              </a:solidFill>
            </a:endParaRPr>
          </a:p>
          <a:p>
            <a:pPr indent="-330200" lvl="0" marL="342900" marR="0" rtl="0" algn="l">
              <a:lnSpc>
                <a:spcPct val="110000"/>
              </a:lnSpc>
              <a:spcBef>
                <a:spcPts val="800"/>
              </a:spcBef>
              <a:spcAft>
                <a:spcPts val="0"/>
              </a:spcAft>
              <a:buClr>
                <a:srgbClr val="000000"/>
              </a:buClr>
              <a:buSzPts val="1400"/>
              <a:buFont typeface="Lato"/>
              <a:buChar char="•"/>
            </a:pPr>
            <a:r>
              <a:rPr lang="en" sz="1400">
                <a:solidFill>
                  <a:srgbClr val="000000"/>
                </a:solidFill>
              </a:rPr>
              <a:t>For fine tuning the attention blocks we have used our own dataset</a:t>
            </a:r>
            <a:endParaRPr sz="1400">
              <a:solidFill>
                <a:srgbClr val="000000"/>
              </a:solidFill>
            </a:endParaRPr>
          </a:p>
          <a:p>
            <a:pPr indent="0" lvl="0" marL="0" marR="0" rtl="0" algn="l">
              <a:lnSpc>
                <a:spcPct val="110000"/>
              </a:lnSpc>
              <a:spcBef>
                <a:spcPts val="800"/>
              </a:spcBef>
              <a:spcAft>
                <a:spcPts val="0"/>
              </a:spcAft>
              <a:buNone/>
            </a:pPr>
            <a:r>
              <a:t/>
            </a:r>
            <a:endParaRPr sz="1400">
              <a:solidFill>
                <a:srgbClr val="000000"/>
              </a:solidFill>
            </a:endParaRPr>
          </a:p>
          <a:p>
            <a:pPr indent="0" lvl="0" marL="0" rtl="0" algn="l">
              <a:lnSpc>
                <a:spcPct val="110000"/>
              </a:lnSpc>
              <a:spcBef>
                <a:spcPts val="800"/>
              </a:spcBef>
              <a:spcAft>
                <a:spcPts val="0"/>
              </a:spcAft>
              <a:buNone/>
            </a:pPr>
            <a:r>
              <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g2c98b408ed4_7_170"/>
          <p:cNvSpPr txBox="1"/>
          <p:nvPr>
            <p:ph idx="1" type="body"/>
          </p:nvPr>
        </p:nvSpPr>
        <p:spPr>
          <a:xfrm>
            <a:off x="311700" y="1519375"/>
            <a:ext cx="7982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We have only trained the temporal part of the dataset (attention block)</a:t>
            </a:r>
            <a:endParaRPr sz="1400"/>
          </a:p>
          <a:p>
            <a:pPr indent="-317500" lvl="0" marL="457200" rtl="0" algn="l">
              <a:spcBef>
                <a:spcPts val="1200"/>
              </a:spcBef>
              <a:spcAft>
                <a:spcPts val="0"/>
              </a:spcAft>
              <a:buSzPts val="1400"/>
              <a:buChar char="●"/>
            </a:pPr>
            <a:r>
              <a:rPr lang="en" sz="1400"/>
              <a:t>Unlabeled video data</a:t>
            </a:r>
            <a:endParaRPr sz="1400"/>
          </a:p>
          <a:p>
            <a:pPr indent="-317500" lvl="0" marL="914400" rtl="0" algn="l">
              <a:spcBef>
                <a:spcPts val="0"/>
              </a:spcBef>
              <a:spcAft>
                <a:spcPts val="0"/>
              </a:spcAft>
              <a:buSzPts val="1400"/>
              <a:buChar char="●"/>
            </a:pPr>
            <a:r>
              <a:rPr b="1" lang="en" sz="1400"/>
              <a:t>Animal Kingdom</a:t>
            </a:r>
            <a:r>
              <a:rPr lang="en" sz="1400"/>
              <a:t>: We have used Animal Kingdom dataset  for animal action recognition, which has about 50 hours of video data consisting of around 100 animal species and 140 action categories.</a:t>
            </a:r>
            <a:endParaRPr sz="1400"/>
          </a:p>
          <a:p>
            <a:pPr indent="-317500" lvl="0" marL="914400" rtl="0" algn="l">
              <a:spcBef>
                <a:spcPts val="0"/>
              </a:spcBef>
              <a:spcAft>
                <a:spcPts val="0"/>
              </a:spcAft>
              <a:buSzPts val="1400"/>
              <a:buChar char="●"/>
            </a:pPr>
            <a:r>
              <a:rPr b="1" lang="en" sz="1400"/>
              <a:t>UCF101</a:t>
            </a:r>
            <a:r>
              <a:rPr lang="en" sz="1400"/>
              <a:t>: We have also used UCF101 that consists of about 13k videos belonging to around 100 action classes.</a:t>
            </a:r>
            <a:endParaRPr sz="1400"/>
          </a:p>
          <a:p>
            <a:pPr indent="-317500" lvl="0" marL="457200" rtl="0" algn="l">
              <a:spcBef>
                <a:spcPts val="0"/>
              </a:spcBef>
              <a:spcAft>
                <a:spcPts val="0"/>
              </a:spcAft>
              <a:buSzPts val="1400"/>
              <a:buChar char="●"/>
            </a:pPr>
            <a:r>
              <a:rPr lang="en" sz="1400"/>
              <a:t>Evaluation</a:t>
            </a:r>
            <a:endParaRPr sz="1400"/>
          </a:p>
          <a:p>
            <a:pPr indent="-317500" lvl="1" marL="914400" rtl="0" algn="l">
              <a:spcBef>
                <a:spcPts val="0"/>
              </a:spcBef>
              <a:spcAft>
                <a:spcPts val="0"/>
              </a:spcAft>
              <a:buSzPts val="1400"/>
              <a:buChar char="○"/>
            </a:pPr>
            <a:r>
              <a:rPr b="1" lang="en" sz="1400"/>
              <a:t>Kinetics</a:t>
            </a:r>
            <a:r>
              <a:rPr lang="en" sz="1400"/>
              <a:t>: We used 20-25 samples from Kinetics dataset for generating video samples and compare the original videos with the generated videos</a:t>
            </a:r>
            <a:endParaRPr sz="1400"/>
          </a:p>
        </p:txBody>
      </p:sp>
      <p:sp>
        <p:nvSpPr>
          <p:cNvPr id="165" name="Google Shape;165;g2c98b408ed4_7_170"/>
          <p:cNvSpPr txBox="1"/>
          <p:nvPr>
            <p:ph type="title"/>
          </p:nvPr>
        </p:nvSpPr>
        <p:spPr>
          <a:xfrm>
            <a:off x="727650" y="6151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Dataset</a:t>
            </a:r>
            <a:endParaRPr b="1"/>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2c98b408ed4_7_225"/>
          <p:cNvSpPr txBox="1"/>
          <p:nvPr>
            <p:ph type="title"/>
          </p:nvPr>
        </p:nvSpPr>
        <p:spPr>
          <a:xfrm>
            <a:off x="727650" y="6036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Results</a:t>
            </a:r>
            <a:endParaRPr b="1"/>
          </a:p>
        </p:txBody>
      </p:sp>
      <p:sp>
        <p:nvSpPr>
          <p:cNvPr id="171" name="Google Shape;171;g2c98b408ed4_7_225"/>
          <p:cNvSpPr txBox="1"/>
          <p:nvPr/>
        </p:nvSpPr>
        <p:spPr>
          <a:xfrm>
            <a:off x="2885750" y="1375575"/>
            <a:ext cx="4306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172" name="Google Shape;172;g2c98b408ed4_7_225"/>
          <p:cNvSpPr txBox="1"/>
          <p:nvPr/>
        </p:nvSpPr>
        <p:spPr>
          <a:xfrm>
            <a:off x="2445000" y="4383050"/>
            <a:ext cx="4254000" cy="56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Lato"/>
                <a:ea typeface="Lato"/>
                <a:cs typeface="Lato"/>
                <a:sym typeface="Lato"/>
              </a:rPr>
              <a:t>Fig. 1: </a:t>
            </a:r>
            <a:r>
              <a:rPr lang="en" sz="1300">
                <a:solidFill>
                  <a:schemeClr val="dk2"/>
                </a:solidFill>
                <a:latin typeface="Lato"/>
                <a:ea typeface="Lato"/>
                <a:cs typeface="Lato"/>
                <a:sym typeface="Lato"/>
              </a:rPr>
              <a:t>Result</a:t>
            </a:r>
            <a:r>
              <a:rPr lang="en" sz="1300">
                <a:solidFill>
                  <a:schemeClr val="dk2"/>
                </a:solidFill>
                <a:latin typeface="Lato"/>
                <a:ea typeface="Lato"/>
                <a:cs typeface="Lato"/>
                <a:sym typeface="Lato"/>
              </a:rPr>
              <a:t> generated when provided a prompt of ‘a cat is playing guitar’</a:t>
            </a:r>
            <a:endParaRPr sz="1300">
              <a:solidFill>
                <a:schemeClr val="dk2"/>
              </a:solidFill>
              <a:latin typeface="Lato"/>
              <a:ea typeface="Lato"/>
              <a:cs typeface="Lato"/>
              <a:sym typeface="Lato"/>
            </a:endParaRPr>
          </a:p>
        </p:txBody>
      </p:sp>
      <p:pic>
        <p:nvPicPr>
          <p:cNvPr id="173" name="Google Shape;173;g2c98b408ed4_7_225"/>
          <p:cNvPicPr preferRelativeResize="0"/>
          <p:nvPr/>
        </p:nvPicPr>
        <p:blipFill>
          <a:blip r:embed="rId3">
            <a:alphaModFix/>
          </a:blip>
          <a:stretch>
            <a:fillRect/>
          </a:stretch>
        </p:blipFill>
        <p:spPr>
          <a:xfrm>
            <a:off x="2167600" y="1338200"/>
            <a:ext cx="4575775" cy="2766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g2ccac0a3a11_0_9"/>
          <p:cNvPicPr preferRelativeResize="0"/>
          <p:nvPr/>
        </p:nvPicPr>
        <p:blipFill>
          <a:blip r:embed="rId3">
            <a:alphaModFix/>
          </a:blip>
          <a:stretch>
            <a:fillRect/>
          </a:stretch>
        </p:blipFill>
        <p:spPr>
          <a:xfrm>
            <a:off x="2653975" y="678037"/>
            <a:ext cx="3488425" cy="3488425"/>
          </a:xfrm>
          <a:prstGeom prst="rect">
            <a:avLst/>
          </a:prstGeom>
          <a:noFill/>
          <a:ln>
            <a:noFill/>
          </a:ln>
        </p:spPr>
      </p:pic>
      <p:sp>
        <p:nvSpPr>
          <p:cNvPr id="179" name="Google Shape;179;g2ccac0a3a11_0_9"/>
          <p:cNvSpPr txBox="1"/>
          <p:nvPr/>
        </p:nvSpPr>
        <p:spPr>
          <a:xfrm>
            <a:off x="2758650" y="4433275"/>
            <a:ext cx="3488400" cy="57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Lato"/>
                <a:ea typeface="Lato"/>
                <a:cs typeface="Lato"/>
                <a:sym typeface="Lato"/>
              </a:rPr>
              <a:t>Fig. 2: </a:t>
            </a:r>
            <a:r>
              <a:rPr lang="en" sz="1300">
                <a:solidFill>
                  <a:schemeClr val="dk2"/>
                </a:solidFill>
                <a:latin typeface="Lato"/>
                <a:ea typeface="Lato"/>
                <a:cs typeface="Lato"/>
                <a:sym typeface="Lato"/>
              </a:rPr>
              <a:t>Result generated when provided a prompt of ‘Superman is skiing’</a:t>
            </a:r>
            <a:endParaRPr sz="1300">
              <a:solidFill>
                <a:schemeClr val="dk2"/>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graphicFrame>
        <p:nvGraphicFramePr>
          <p:cNvPr id="184" name="Google Shape;184;g2ccac0a3a11_0_0"/>
          <p:cNvGraphicFramePr/>
          <p:nvPr/>
        </p:nvGraphicFramePr>
        <p:xfrm>
          <a:off x="907650" y="1514300"/>
          <a:ext cx="3000000" cy="3000000"/>
        </p:xfrm>
        <a:graphic>
          <a:graphicData uri="http://schemas.openxmlformats.org/drawingml/2006/table">
            <a:tbl>
              <a:tblPr>
                <a:noFill/>
                <a:tableStyleId>{90F46EC3-94B1-44EC-99DF-82BCB8BCA06C}</a:tableStyleId>
              </a:tblPr>
              <a:tblGrid>
                <a:gridCol w="2622350"/>
                <a:gridCol w="2203650"/>
                <a:gridCol w="2413000"/>
              </a:tblGrid>
              <a:tr h="381000">
                <a:tc>
                  <a:txBody>
                    <a:bodyPr/>
                    <a:lstStyle/>
                    <a:p>
                      <a:pPr indent="0" lvl="0" marL="0" rtl="0" algn="l">
                        <a:spcBef>
                          <a:spcPts val="0"/>
                        </a:spcBef>
                        <a:spcAft>
                          <a:spcPts val="0"/>
                        </a:spcAft>
                        <a:buNone/>
                      </a:pPr>
                      <a:r>
                        <a:rPr lang="en" sz="1300">
                          <a:solidFill>
                            <a:schemeClr val="dk2"/>
                          </a:solidFill>
                          <a:latin typeface="Lato"/>
                          <a:ea typeface="Lato"/>
                          <a:cs typeface="Lato"/>
                          <a:sym typeface="Lato"/>
                        </a:rPr>
                        <a:t>Method</a:t>
                      </a:r>
                      <a:endParaRPr sz="1300">
                        <a:solidFill>
                          <a:schemeClr val="dk2"/>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300">
                          <a:solidFill>
                            <a:schemeClr val="dk2"/>
                          </a:solidFill>
                          <a:latin typeface="Lato"/>
                          <a:ea typeface="Lato"/>
                          <a:cs typeface="Lato"/>
                          <a:sym typeface="Lato"/>
                        </a:rPr>
                        <a:t> Frame Consistency (CLIP Score)</a:t>
                      </a:r>
                      <a:endParaRPr sz="1300">
                        <a:solidFill>
                          <a:schemeClr val="dk2"/>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300">
                          <a:solidFill>
                            <a:schemeClr val="dk2"/>
                          </a:solidFill>
                          <a:latin typeface="Lato"/>
                          <a:ea typeface="Lato"/>
                          <a:cs typeface="Lato"/>
                          <a:sym typeface="Lato"/>
                        </a:rPr>
                        <a:t>Textual Alignment (CLIP Score)</a:t>
                      </a:r>
                      <a:endParaRPr sz="1300">
                        <a:solidFill>
                          <a:schemeClr val="dk2"/>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 sz="1300">
                          <a:solidFill>
                            <a:schemeClr val="dk2"/>
                          </a:solidFill>
                          <a:latin typeface="Lato"/>
                          <a:ea typeface="Lato"/>
                          <a:cs typeface="Lato"/>
                          <a:sym typeface="Lato"/>
                        </a:rPr>
                        <a:t>Our Method (Implementation)</a:t>
                      </a:r>
                      <a:endParaRPr sz="1300">
                        <a:solidFill>
                          <a:schemeClr val="dk2"/>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300">
                          <a:solidFill>
                            <a:schemeClr val="dk2"/>
                          </a:solidFill>
                          <a:latin typeface="Lato"/>
                          <a:ea typeface="Lato"/>
                          <a:cs typeface="Lato"/>
                          <a:sym typeface="Lato"/>
                        </a:rPr>
                        <a:t>88.1</a:t>
                      </a:r>
                      <a:endParaRPr sz="1300">
                        <a:solidFill>
                          <a:schemeClr val="dk2"/>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300">
                          <a:solidFill>
                            <a:schemeClr val="dk2"/>
                          </a:solidFill>
                          <a:latin typeface="Lato"/>
                          <a:ea typeface="Lato"/>
                          <a:cs typeface="Lato"/>
                          <a:sym typeface="Lato"/>
                        </a:rPr>
                        <a:t>25.3</a:t>
                      </a:r>
                      <a:endParaRPr sz="1300">
                        <a:solidFill>
                          <a:schemeClr val="dk2"/>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 sz="1300">
                          <a:solidFill>
                            <a:schemeClr val="dk2"/>
                          </a:solidFill>
                          <a:latin typeface="Lato"/>
                          <a:ea typeface="Lato"/>
                          <a:cs typeface="Lato"/>
                          <a:sym typeface="Lato"/>
                        </a:rPr>
                        <a:t>One Shot Tuning</a:t>
                      </a:r>
                      <a:endParaRPr sz="1300">
                        <a:solidFill>
                          <a:schemeClr val="dk2"/>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300">
                          <a:solidFill>
                            <a:schemeClr val="dk2"/>
                          </a:solidFill>
                          <a:latin typeface="Lato"/>
                          <a:ea typeface="Lato"/>
                          <a:cs typeface="Lato"/>
                          <a:sym typeface="Lato"/>
                        </a:rPr>
                        <a:t>92.4</a:t>
                      </a:r>
                      <a:endParaRPr sz="1300">
                        <a:solidFill>
                          <a:schemeClr val="dk2"/>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300">
                          <a:solidFill>
                            <a:schemeClr val="dk2"/>
                          </a:solidFill>
                          <a:latin typeface="Lato"/>
                          <a:ea typeface="Lato"/>
                          <a:cs typeface="Lato"/>
                          <a:sym typeface="Lato"/>
                        </a:rPr>
                        <a:t>27.58</a:t>
                      </a:r>
                      <a:endParaRPr sz="1300">
                        <a:solidFill>
                          <a:schemeClr val="dk2"/>
                        </a:solidFill>
                        <a:latin typeface="Lato"/>
                        <a:ea typeface="Lato"/>
                        <a:cs typeface="Lato"/>
                        <a:sym typeface="Lato"/>
                      </a:endParaRPr>
                    </a:p>
                  </a:txBody>
                  <a:tcPr marT="91425" marB="91425" marR="91425" marL="91425"/>
                </a:tc>
              </a:tr>
            </a:tbl>
          </a:graphicData>
        </a:graphic>
      </p:graphicFrame>
      <p:sp>
        <p:nvSpPr>
          <p:cNvPr id="185" name="Google Shape;185;g2ccac0a3a11_0_0"/>
          <p:cNvSpPr txBox="1"/>
          <p:nvPr/>
        </p:nvSpPr>
        <p:spPr>
          <a:xfrm>
            <a:off x="2377375" y="3095075"/>
            <a:ext cx="4403400" cy="50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Lato"/>
                <a:ea typeface="Lato"/>
                <a:cs typeface="Lato"/>
                <a:sym typeface="Lato"/>
              </a:rPr>
              <a:t>Table 1: CLIP scores for frame consistency and textual alignment for One Shot Tuning and our method</a:t>
            </a:r>
            <a:endParaRPr sz="1300">
              <a:solidFill>
                <a:schemeClr val="dk2"/>
              </a:solidFill>
              <a:latin typeface="Lato"/>
              <a:ea typeface="Lato"/>
              <a:cs typeface="Lato"/>
              <a:sym typeface="Lato"/>
            </a:endParaRPr>
          </a:p>
        </p:txBody>
      </p:sp>
      <p:sp>
        <p:nvSpPr>
          <p:cNvPr id="186" name="Google Shape;186;g2ccac0a3a11_0_0"/>
          <p:cNvSpPr txBox="1"/>
          <p:nvPr/>
        </p:nvSpPr>
        <p:spPr>
          <a:xfrm>
            <a:off x="907650" y="3999675"/>
            <a:ext cx="7117200" cy="6804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dk2"/>
              </a:buClr>
              <a:buSzPts val="1300"/>
              <a:buFont typeface="Lato"/>
              <a:buChar char="●"/>
            </a:pPr>
            <a:r>
              <a:rPr lang="en" sz="1300">
                <a:solidFill>
                  <a:schemeClr val="dk2"/>
                </a:solidFill>
                <a:latin typeface="Lato"/>
                <a:ea typeface="Lato"/>
                <a:cs typeface="Lato"/>
                <a:sym typeface="Lato"/>
              </a:rPr>
              <a:t>We could observe that our scores were a little less than that of authors implementation since we had to do some modifications in our architecture due to resource constraints and limited data</a:t>
            </a:r>
            <a:endParaRPr sz="1300">
              <a:solidFill>
                <a:schemeClr val="dk2"/>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g2ccac0a3a11_0_16"/>
          <p:cNvPicPr preferRelativeResize="0"/>
          <p:nvPr/>
        </p:nvPicPr>
        <p:blipFill>
          <a:blip r:embed="rId3">
            <a:alphaModFix/>
          </a:blip>
          <a:stretch>
            <a:fillRect/>
          </a:stretch>
        </p:blipFill>
        <p:spPr>
          <a:xfrm>
            <a:off x="2885725" y="762550"/>
            <a:ext cx="3129574" cy="3129574"/>
          </a:xfrm>
          <a:prstGeom prst="rect">
            <a:avLst/>
          </a:prstGeom>
          <a:noFill/>
          <a:ln>
            <a:noFill/>
          </a:ln>
        </p:spPr>
      </p:pic>
      <p:sp>
        <p:nvSpPr>
          <p:cNvPr id="192" name="Google Shape;192;g2ccac0a3a11_0_16"/>
          <p:cNvSpPr txBox="1"/>
          <p:nvPr/>
        </p:nvSpPr>
        <p:spPr>
          <a:xfrm>
            <a:off x="2885725" y="4029575"/>
            <a:ext cx="3488400" cy="57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Lato"/>
                <a:ea typeface="Lato"/>
                <a:cs typeface="Lato"/>
                <a:sym typeface="Lato"/>
              </a:rPr>
              <a:t>Fig. 2: Result generated when provided a prompt of ‘Rabbit is surfing, cartoon style’</a:t>
            </a:r>
            <a:endParaRPr sz="1300">
              <a:solidFill>
                <a:schemeClr val="dk2"/>
              </a:solidFill>
              <a:latin typeface="Lato"/>
              <a:ea typeface="Lato"/>
              <a:cs typeface="Lato"/>
              <a:sym typeface="Lato"/>
            </a:endParaRPr>
          </a:p>
        </p:txBody>
      </p:sp>
      <p:sp>
        <p:nvSpPr>
          <p:cNvPr id="193" name="Google Shape;193;g2ccac0a3a11_0_16"/>
          <p:cNvSpPr txBox="1"/>
          <p:nvPr/>
        </p:nvSpPr>
        <p:spPr>
          <a:xfrm>
            <a:off x="1188675" y="4742725"/>
            <a:ext cx="80067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2"/>
                </a:solidFill>
                <a:latin typeface="Lato"/>
                <a:ea typeface="Lato"/>
                <a:cs typeface="Lato"/>
                <a:sym typeface="Lato"/>
              </a:rPr>
              <a:t>As can be seen above, the face appears to be little distorted or not smooth as described in previous slide</a:t>
            </a:r>
            <a:endParaRPr sz="900">
              <a:solidFill>
                <a:schemeClr val="dk2"/>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2ca40fded0d_2_0"/>
          <p:cNvSpPr txBox="1"/>
          <p:nvPr>
            <p:ph idx="1" type="body"/>
          </p:nvPr>
        </p:nvSpPr>
        <p:spPr>
          <a:xfrm>
            <a:off x="727650" y="1513775"/>
            <a:ext cx="7688700" cy="3304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Future Work:</a:t>
            </a:r>
            <a:endParaRPr sz="1400"/>
          </a:p>
          <a:p>
            <a:pPr indent="-317500" lvl="1" marL="914400" rtl="0" algn="l">
              <a:spcBef>
                <a:spcPts val="0"/>
              </a:spcBef>
              <a:spcAft>
                <a:spcPts val="0"/>
              </a:spcAft>
              <a:buSzPts val="1400"/>
              <a:buChar char="○"/>
            </a:pPr>
            <a:r>
              <a:rPr b="1" lang="en" sz="1400"/>
              <a:t>Architecture changes</a:t>
            </a:r>
            <a:endParaRPr b="1" sz="1400"/>
          </a:p>
          <a:p>
            <a:pPr indent="-317500" lvl="2" marL="1371600" rtl="0" algn="l">
              <a:spcBef>
                <a:spcPts val="0"/>
              </a:spcBef>
              <a:spcAft>
                <a:spcPts val="0"/>
              </a:spcAft>
              <a:buSzPts val="1400"/>
              <a:buChar char="■"/>
            </a:pPr>
            <a:r>
              <a:rPr lang="en" sz="1400"/>
              <a:t>Increase number of frames in decoder</a:t>
            </a:r>
            <a:endParaRPr sz="1400"/>
          </a:p>
          <a:p>
            <a:pPr indent="-317500" lvl="2" marL="1371600" rtl="0" algn="l">
              <a:spcBef>
                <a:spcPts val="0"/>
              </a:spcBef>
              <a:spcAft>
                <a:spcPts val="0"/>
              </a:spcAft>
              <a:buSzPts val="1400"/>
              <a:buChar char="■"/>
            </a:pPr>
            <a:r>
              <a:rPr lang="en" sz="1400"/>
              <a:t>Use Spatio-temporal super-resolution from Make-a-video</a:t>
            </a:r>
            <a:endParaRPr sz="1400"/>
          </a:p>
          <a:p>
            <a:pPr indent="-317500" lvl="1" marL="914400" rtl="0" algn="l">
              <a:spcBef>
                <a:spcPts val="0"/>
              </a:spcBef>
              <a:spcAft>
                <a:spcPts val="0"/>
              </a:spcAft>
              <a:buSzPts val="1400"/>
              <a:buChar char="○"/>
            </a:pPr>
            <a:r>
              <a:rPr b="1" lang="en" sz="1400"/>
              <a:t>Scaling Up:</a:t>
            </a:r>
            <a:r>
              <a:rPr lang="en" sz="1400"/>
              <a:t> </a:t>
            </a:r>
            <a:endParaRPr sz="1400"/>
          </a:p>
          <a:p>
            <a:pPr indent="-317500" lvl="2" marL="1371600" rtl="0" algn="l">
              <a:spcBef>
                <a:spcPts val="0"/>
              </a:spcBef>
              <a:spcAft>
                <a:spcPts val="0"/>
              </a:spcAft>
              <a:buSzPts val="1400"/>
              <a:buChar char="■"/>
            </a:pPr>
            <a:r>
              <a:rPr lang="en" sz="1400"/>
              <a:t>Explore larger datasets</a:t>
            </a:r>
            <a:endParaRPr sz="1400"/>
          </a:p>
          <a:p>
            <a:pPr indent="-317500" lvl="2" marL="1371600" rtl="0" algn="l">
              <a:spcBef>
                <a:spcPts val="0"/>
              </a:spcBef>
              <a:spcAft>
                <a:spcPts val="0"/>
              </a:spcAft>
              <a:buSzPts val="1400"/>
              <a:buChar char="■"/>
            </a:pPr>
            <a:r>
              <a:rPr lang="en" sz="1400"/>
              <a:t>More powerful </a:t>
            </a:r>
            <a:r>
              <a:rPr lang="en" sz="1400"/>
              <a:t>state-</a:t>
            </a:r>
            <a:r>
              <a:rPr lang="en" sz="1400"/>
              <a:t>of-the-art model architectures</a:t>
            </a:r>
            <a:endParaRPr sz="1400"/>
          </a:p>
          <a:p>
            <a:pPr indent="-317500" lvl="1" marL="914400" rtl="0" algn="l">
              <a:spcBef>
                <a:spcPts val="0"/>
              </a:spcBef>
              <a:spcAft>
                <a:spcPts val="0"/>
              </a:spcAft>
              <a:buSzPts val="1400"/>
              <a:buChar char="○"/>
            </a:pPr>
            <a:r>
              <a:rPr b="1" lang="en" sz="1400"/>
              <a:t>Complex Actions:</a:t>
            </a:r>
            <a:r>
              <a:rPr lang="en" sz="1400"/>
              <a:t> </a:t>
            </a:r>
            <a:endParaRPr sz="1400"/>
          </a:p>
          <a:p>
            <a:pPr indent="-317500" lvl="2" marL="1371600" rtl="0" algn="l">
              <a:spcBef>
                <a:spcPts val="0"/>
              </a:spcBef>
              <a:spcAft>
                <a:spcPts val="0"/>
              </a:spcAft>
              <a:buSzPts val="1400"/>
              <a:buChar char="■"/>
            </a:pPr>
            <a:r>
              <a:rPr lang="en" sz="1400"/>
              <a:t>Address generating longer videos</a:t>
            </a:r>
            <a:endParaRPr sz="1400"/>
          </a:p>
          <a:p>
            <a:pPr indent="-317500" lvl="2" marL="1371600" rtl="0" algn="l">
              <a:spcBef>
                <a:spcPts val="0"/>
              </a:spcBef>
              <a:spcAft>
                <a:spcPts val="0"/>
              </a:spcAft>
              <a:buSzPts val="1400"/>
              <a:buChar char="■"/>
            </a:pPr>
            <a:r>
              <a:rPr lang="en" sz="1400"/>
              <a:t>More intricate interactions described in the prompts</a:t>
            </a:r>
            <a:endParaRPr sz="1400"/>
          </a:p>
          <a:p>
            <a:pPr indent="-317500" lvl="1" marL="914400" rtl="0" algn="l">
              <a:spcBef>
                <a:spcPts val="0"/>
              </a:spcBef>
              <a:spcAft>
                <a:spcPts val="0"/>
              </a:spcAft>
              <a:buSzPts val="1400"/>
              <a:buChar char="○"/>
            </a:pPr>
            <a:r>
              <a:rPr b="1" lang="en" sz="1400"/>
              <a:t>Style Control:</a:t>
            </a:r>
            <a:r>
              <a:rPr lang="en" sz="1400"/>
              <a:t> </a:t>
            </a:r>
            <a:endParaRPr sz="1400"/>
          </a:p>
          <a:p>
            <a:pPr indent="-317500" lvl="2" marL="1371600" rtl="0" algn="l">
              <a:spcBef>
                <a:spcPts val="0"/>
              </a:spcBef>
              <a:spcAft>
                <a:spcPts val="0"/>
              </a:spcAft>
              <a:buSzPts val="1400"/>
              <a:buChar char="■"/>
            </a:pPr>
            <a:r>
              <a:rPr lang="en" sz="1400"/>
              <a:t>Refine techniques for more nuanced influence on the stylistic qualities of generated video.</a:t>
            </a:r>
            <a:endParaRPr sz="1400"/>
          </a:p>
        </p:txBody>
      </p:sp>
      <p:sp>
        <p:nvSpPr>
          <p:cNvPr id="199" name="Google Shape;199;g2ca40fded0d_2_0"/>
          <p:cNvSpPr txBox="1"/>
          <p:nvPr>
            <p:ph type="title"/>
          </p:nvPr>
        </p:nvSpPr>
        <p:spPr>
          <a:xfrm>
            <a:off x="727650" y="6036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Lessons Learned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2ca40fded0d_3_0"/>
          <p:cNvSpPr txBox="1"/>
          <p:nvPr>
            <p:ph type="title"/>
          </p:nvPr>
        </p:nvSpPr>
        <p:spPr>
          <a:xfrm>
            <a:off x="729450" y="603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05" name="Google Shape;205;g2ca40fded0d_3_0"/>
          <p:cNvSpPr txBox="1"/>
          <p:nvPr>
            <p:ph idx="1" type="body"/>
          </p:nvPr>
        </p:nvSpPr>
        <p:spPr>
          <a:xfrm>
            <a:off x="729450" y="1441200"/>
            <a:ext cx="7853100" cy="3453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2"/>
              </a:buClr>
              <a:buSzPts val="1200"/>
              <a:buAutoNum type="arabicPeriod"/>
            </a:pPr>
            <a:r>
              <a:rPr lang="en" sz="1200">
                <a:solidFill>
                  <a:schemeClr val="dk2"/>
                </a:solidFill>
              </a:rPr>
              <a:t>Jay Zhangjie Wu, Yixiao Ge, Xintao Wang, Stan Weixian Lei, Yuchao Gu, Yufei Shi, Wynne Hsu, Ying Shan, Xiaohu Qie, Mike Zheng Shou; Proceedings of the IEEE/CVF International Conference on Computer Vision (ICCV), 2023, pp</a:t>
            </a:r>
            <a:endParaRPr sz="1200">
              <a:solidFill>
                <a:schemeClr val="dk2"/>
              </a:solidFill>
            </a:endParaRPr>
          </a:p>
          <a:p>
            <a:pPr indent="-304800" lvl="0" marL="457200" rtl="0" algn="l">
              <a:spcBef>
                <a:spcPts val="0"/>
              </a:spcBef>
              <a:spcAft>
                <a:spcPts val="0"/>
              </a:spcAft>
              <a:buClr>
                <a:schemeClr val="dk2"/>
              </a:buClr>
              <a:buSzPts val="1200"/>
              <a:buAutoNum type="arabicPeriod"/>
            </a:pPr>
            <a:r>
              <a:rPr lang="en" sz="1200">
                <a:solidFill>
                  <a:schemeClr val="dk2"/>
                </a:solidFill>
              </a:rPr>
              <a:t>Rajat Arora and Yong Jae Lee. Singan-gif: Learning a generative video model from a single gif. In Proceedings of the IEEE/CVF Winter Conference on Applications of Computer Vision, pages 1310–1319, 2021. 3</a:t>
            </a:r>
            <a:endParaRPr sz="1200">
              <a:solidFill>
                <a:schemeClr val="dk2"/>
              </a:solidFill>
            </a:endParaRPr>
          </a:p>
          <a:p>
            <a:pPr indent="-304800" lvl="0" marL="457200" rtl="0" algn="l">
              <a:spcBef>
                <a:spcPts val="0"/>
              </a:spcBef>
              <a:spcAft>
                <a:spcPts val="0"/>
              </a:spcAft>
              <a:buClr>
                <a:schemeClr val="dk2"/>
              </a:buClr>
              <a:buSzPts val="1200"/>
              <a:buAutoNum type="arabicPeriod"/>
            </a:pPr>
            <a:r>
              <a:rPr lang="en" sz="1200">
                <a:solidFill>
                  <a:schemeClr val="dk2"/>
                </a:solidFill>
              </a:rPr>
              <a:t>Ming Ding, Wendi Zheng, Wenyi Hong, and Jie Tang. Cogview2: Faster and better text-to-image generation via hierarchical transformers. arXiv preprint arXiv:2204.14217, 2022. Chen, Haoxin, et al. "Videocrafter2: Overcoming data limitations for high-quality video diffusion models." arXiv preprint arXiv:2401.09047 (2024).</a:t>
            </a:r>
            <a:endParaRPr sz="1200">
              <a:solidFill>
                <a:schemeClr val="dk2"/>
              </a:solidFill>
            </a:endParaRPr>
          </a:p>
          <a:p>
            <a:pPr indent="-304800" lvl="0" marL="457200" rtl="0" algn="l">
              <a:spcBef>
                <a:spcPts val="0"/>
              </a:spcBef>
              <a:spcAft>
                <a:spcPts val="0"/>
              </a:spcAft>
              <a:buClr>
                <a:schemeClr val="dk2"/>
              </a:buClr>
              <a:buSzPts val="1200"/>
              <a:buAutoNum type="arabicPeriod"/>
            </a:pPr>
            <a:r>
              <a:rPr lang="en" sz="1200">
                <a:solidFill>
                  <a:schemeClr val="dk2"/>
                </a:solidFill>
              </a:rPr>
              <a:t>Khachatryan, Levon, et al. "Text2video-zero: Text-to-image diffusion models are zero-shot video generators." arXiv preprint arXiv:2303.13439 (2023). </a:t>
            </a:r>
            <a:endParaRPr sz="1200">
              <a:solidFill>
                <a:schemeClr val="dk2"/>
              </a:solidFill>
            </a:endParaRPr>
          </a:p>
          <a:p>
            <a:pPr indent="-304800" lvl="0" marL="457200" rtl="0" algn="l">
              <a:spcBef>
                <a:spcPts val="0"/>
              </a:spcBef>
              <a:spcAft>
                <a:spcPts val="0"/>
              </a:spcAft>
              <a:buClr>
                <a:schemeClr val="dk2"/>
              </a:buClr>
              <a:buSzPts val="1200"/>
              <a:buAutoNum type="arabicPeriod"/>
            </a:pPr>
            <a:r>
              <a:rPr lang="en" sz="1200">
                <a:solidFill>
                  <a:schemeClr val="dk2"/>
                </a:solidFill>
              </a:rPr>
              <a:t>Uriel Singer et al. “Make-A-video: Text-to-video generation without text-video data.”, Sept. 2022</a:t>
            </a:r>
            <a:endParaRPr sz="1200">
              <a:solidFill>
                <a:schemeClr val="dk2"/>
              </a:solidFill>
            </a:endParaRPr>
          </a:p>
          <a:p>
            <a:pPr indent="-304800" lvl="0" marL="457200" rtl="0" algn="l">
              <a:spcBef>
                <a:spcPts val="0"/>
              </a:spcBef>
              <a:spcAft>
                <a:spcPts val="0"/>
              </a:spcAft>
              <a:buClr>
                <a:schemeClr val="dk2"/>
              </a:buClr>
              <a:buSzPts val="1200"/>
              <a:buAutoNum type="arabicPeriod"/>
            </a:pPr>
            <a:r>
              <a:rPr lang="en" sz="1200">
                <a:solidFill>
                  <a:schemeClr val="dk2"/>
                </a:solidFill>
              </a:rPr>
              <a:t>A beginner’s guide to language models. URL: https://builtin.com/data- science/beginners-guide-language-models.</a:t>
            </a:r>
            <a:endParaRPr sz="1200">
              <a:solidFill>
                <a:schemeClr val="dk2"/>
              </a:solidFill>
            </a:endParaRPr>
          </a:p>
          <a:p>
            <a:pPr indent="-304800" lvl="0" marL="457200" rtl="0" algn="l">
              <a:spcBef>
                <a:spcPts val="0"/>
              </a:spcBef>
              <a:spcAft>
                <a:spcPts val="0"/>
              </a:spcAft>
              <a:buClr>
                <a:schemeClr val="dk2"/>
              </a:buClr>
              <a:buSzPts val="1200"/>
              <a:buAutoNum type="arabicPeriod"/>
            </a:pPr>
            <a:r>
              <a:rPr lang="en" sz="1200">
                <a:solidFill>
                  <a:schemeClr val="dk2"/>
                </a:solidFill>
              </a:rPr>
              <a:t>Xiangyu Chen et al. Activating more pixels in image Super-Resolution Transformer. Mar. 2023.URL: https://arxiv.org/abs/2205.04437</a:t>
            </a:r>
            <a:r>
              <a:rPr lang="en" sz="1200">
                <a:solidFill>
                  <a:schemeClr val="dk2"/>
                </a:solidFill>
              </a:rPr>
              <a:t>.</a:t>
            </a:r>
            <a:endParaRPr sz="12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g2c98b408ed4_7_5"/>
          <p:cNvSpPr txBox="1"/>
          <p:nvPr>
            <p:ph type="title"/>
          </p:nvPr>
        </p:nvSpPr>
        <p:spPr>
          <a:xfrm>
            <a:off x="729450" y="6367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Problem Statement</a:t>
            </a:r>
            <a:endParaRPr b="1"/>
          </a:p>
        </p:txBody>
      </p:sp>
      <p:sp>
        <p:nvSpPr>
          <p:cNvPr id="93" name="Google Shape;93;g2c98b408ed4_7_5"/>
          <p:cNvSpPr txBox="1"/>
          <p:nvPr>
            <p:ph idx="1" type="body"/>
          </p:nvPr>
        </p:nvSpPr>
        <p:spPr>
          <a:xfrm>
            <a:off x="729450" y="1441200"/>
            <a:ext cx="7688700" cy="2964900"/>
          </a:xfrm>
          <a:prstGeom prst="rect">
            <a:avLst/>
          </a:prstGeom>
        </p:spPr>
        <p:txBody>
          <a:bodyPr anchorCtr="0" anchor="t" bIns="91425" lIns="91425" spcFirstLastPara="1" rIns="91425" wrap="square" tIns="91425">
            <a:noAutofit/>
          </a:bodyPr>
          <a:lstStyle/>
          <a:p>
            <a:pPr indent="-317500" lvl="0" marL="457200" rtl="0" algn="l">
              <a:lnSpc>
                <a:spcPct val="95000"/>
              </a:lnSpc>
              <a:spcBef>
                <a:spcPts val="0"/>
              </a:spcBef>
              <a:spcAft>
                <a:spcPts val="0"/>
              </a:spcAft>
              <a:buSzPts val="1400"/>
              <a:buChar char="●"/>
            </a:pPr>
            <a:r>
              <a:rPr b="1" lang="en" sz="1400"/>
              <a:t>Core Challenge:</a:t>
            </a:r>
            <a:r>
              <a:rPr lang="en" sz="1400"/>
              <a:t> </a:t>
            </a:r>
            <a:endParaRPr sz="1400"/>
          </a:p>
          <a:p>
            <a:pPr indent="0" lvl="0" marL="457200" rtl="0" algn="l">
              <a:lnSpc>
                <a:spcPct val="95000"/>
              </a:lnSpc>
              <a:spcBef>
                <a:spcPts val="1200"/>
              </a:spcBef>
              <a:spcAft>
                <a:spcPts val="0"/>
              </a:spcAft>
              <a:buSzPts val="935"/>
              <a:buNone/>
            </a:pPr>
            <a:r>
              <a:rPr lang="en" sz="1400"/>
              <a:t>While text-to-image generation using AI models like Stable Diffusion has made significant progress, directly generating videos from textual descriptions remains a complex and cutting-edge area of research.</a:t>
            </a:r>
            <a:endParaRPr sz="1400"/>
          </a:p>
          <a:p>
            <a:pPr indent="-317500" lvl="0" marL="457200" rtl="0" algn="l">
              <a:lnSpc>
                <a:spcPct val="95000"/>
              </a:lnSpc>
              <a:spcBef>
                <a:spcPts val="1200"/>
              </a:spcBef>
              <a:spcAft>
                <a:spcPts val="0"/>
              </a:spcAft>
              <a:buSzPts val="1400"/>
              <a:buChar char="●"/>
            </a:pPr>
            <a:r>
              <a:rPr b="1" lang="en" sz="1400"/>
              <a:t>Problem Setting:</a:t>
            </a:r>
            <a:r>
              <a:rPr lang="en" sz="1400"/>
              <a:t> </a:t>
            </a:r>
            <a:endParaRPr sz="1400"/>
          </a:p>
          <a:p>
            <a:pPr indent="0" lvl="0" marL="457200" rtl="0" algn="l">
              <a:lnSpc>
                <a:spcPct val="95000"/>
              </a:lnSpc>
              <a:spcBef>
                <a:spcPts val="1200"/>
              </a:spcBef>
              <a:spcAft>
                <a:spcPts val="1200"/>
              </a:spcAft>
              <a:buSzPts val="935"/>
              <a:buNone/>
            </a:pPr>
            <a:r>
              <a:rPr lang="en" sz="1400"/>
              <a:t>We focus on the domain of short-form video generation based on simple textual descriptions. Ideally, we'd like the flexibility to influence the video style with an additional reference video (but this is an optional advanced feature).</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g2ca40fded0d_1_0"/>
          <p:cNvSpPr txBox="1"/>
          <p:nvPr>
            <p:ph type="title"/>
          </p:nvPr>
        </p:nvSpPr>
        <p:spPr>
          <a:xfrm>
            <a:off x="727650" y="6482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99" name="Google Shape;99;g2ca40fded0d_1_0"/>
          <p:cNvSpPr txBox="1"/>
          <p:nvPr>
            <p:ph idx="1" type="body"/>
          </p:nvPr>
        </p:nvSpPr>
        <p:spPr>
          <a:xfrm>
            <a:off x="727650" y="1398500"/>
            <a:ext cx="7841100" cy="307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Challenges  with T2V </a:t>
            </a:r>
            <a:endParaRPr b="1"/>
          </a:p>
          <a:p>
            <a:pPr indent="-317500" lvl="0" marL="457200" rtl="0" algn="l">
              <a:spcBef>
                <a:spcPts val="1200"/>
              </a:spcBef>
              <a:spcAft>
                <a:spcPts val="0"/>
              </a:spcAft>
              <a:buSzPts val="1400"/>
              <a:buChar char="●"/>
            </a:pPr>
            <a:r>
              <a:rPr lang="en" sz="1400"/>
              <a:t>Lack of large-scale datasets with high-quality text-video pairs.</a:t>
            </a:r>
            <a:endParaRPr sz="1400"/>
          </a:p>
          <a:p>
            <a:pPr indent="-317500" lvl="0" marL="457200" rtl="0" algn="l">
              <a:spcBef>
                <a:spcPts val="0"/>
              </a:spcBef>
              <a:spcAft>
                <a:spcPts val="0"/>
              </a:spcAft>
              <a:buSzPts val="1400"/>
              <a:buChar char="●"/>
            </a:pPr>
            <a:r>
              <a:rPr lang="en" sz="1400"/>
              <a:t>Complexity of modelling higher-dimensional video data.</a:t>
            </a:r>
            <a:endParaRPr sz="1400"/>
          </a:p>
          <a:p>
            <a:pPr indent="-317500" lvl="0" marL="457200" rtl="0" algn="l">
              <a:spcBef>
                <a:spcPts val="0"/>
              </a:spcBef>
              <a:spcAft>
                <a:spcPts val="0"/>
              </a:spcAft>
              <a:buSzPts val="1400"/>
              <a:buChar char="●"/>
            </a:pPr>
            <a:r>
              <a:rPr lang="en" sz="1400"/>
              <a:t>Vagueness around video captioning.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g2ca40fded0d_1_6"/>
          <p:cNvSpPr txBox="1"/>
          <p:nvPr>
            <p:ph type="title"/>
          </p:nvPr>
        </p:nvSpPr>
        <p:spPr>
          <a:xfrm>
            <a:off x="727650" y="6399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Prior Work</a:t>
            </a:r>
            <a:endParaRPr/>
          </a:p>
        </p:txBody>
      </p:sp>
      <p:sp>
        <p:nvSpPr>
          <p:cNvPr id="105" name="Google Shape;105;g2ca40fded0d_1_6"/>
          <p:cNvSpPr txBox="1"/>
          <p:nvPr>
            <p:ph idx="1" type="body"/>
          </p:nvPr>
        </p:nvSpPr>
        <p:spPr>
          <a:xfrm>
            <a:off x="727650" y="1441200"/>
            <a:ext cx="7688700" cy="22611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F</a:t>
            </a:r>
            <a:r>
              <a:rPr lang="en" sz="1400"/>
              <a:t>irst wave of text-to-image models, including VQGAN-CLIP, XMC-GAN, and GauGAN2.</a:t>
            </a:r>
            <a:endParaRPr sz="1400"/>
          </a:p>
          <a:p>
            <a:pPr indent="-317500" lvl="0" marL="457200" rtl="0" algn="l">
              <a:spcBef>
                <a:spcPts val="0"/>
              </a:spcBef>
              <a:spcAft>
                <a:spcPts val="0"/>
              </a:spcAft>
              <a:buSzPts val="1400"/>
              <a:buChar char="●"/>
            </a:pPr>
            <a:r>
              <a:rPr lang="en" sz="1400"/>
              <a:t>Followed by OpenAI's transformer-based DALL-E in early 2021.</a:t>
            </a:r>
            <a:endParaRPr sz="1400"/>
          </a:p>
          <a:p>
            <a:pPr indent="-317500" lvl="0" marL="457200" rtl="0" algn="l">
              <a:spcBef>
                <a:spcPts val="0"/>
              </a:spcBef>
              <a:spcAft>
                <a:spcPts val="0"/>
              </a:spcAft>
              <a:buSzPts val="1400"/>
              <a:buChar char="●"/>
            </a:pPr>
            <a:r>
              <a:rPr lang="en" sz="1400"/>
              <a:t>New wave of diffusion models pioneered by Stable Diffusion with DALL-E2 in 2022.</a:t>
            </a:r>
            <a:endParaRPr sz="1400"/>
          </a:p>
          <a:p>
            <a:pPr indent="-317500" lvl="0" marL="457200" rtl="0" algn="l">
              <a:spcBef>
                <a:spcPts val="0"/>
              </a:spcBef>
              <a:spcAft>
                <a:spcPts val="0"/>
              </a:spcAft>
              <a:buSzPts val="1400"/>
              <a:buChar char="●"/>
            </a:pPr>
            <a:r>
              <a:rPr lang="en" sz="1400"/>
              <a:t>Shift from GANs to Diffusion Models.</a:t>
            </a:r>
            <a:endParaRPr sz="1400"/>
          </a:p>
          <a:p>
            <a:pPr indent="-317500" lvl="0" marL="457200" rtl="0" algn="l">
              <a:spcBef>
                <a:spcPts val="0"/>
              </a:spcBef>
              <a:spcAft>
                <a:spcPts val="0"/>
              </a:spcAft>
              <a:buSzPts val="1400"/>
              <a:buChar char="●"/>
            </a:pPr>
            <a:r>
              <a:rPr lang="en" sz="1400"/>
              <a:t>Generating video is still challenging.</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g2ca40fded0d_1_17"/>
          <p:cNvSpPr txBox="1"/>
          <p:nvPr>
            <p:ph type="title"/>
          </p:nvPr>
        </p:nvSpPr>
        <p:spPr>
          <a:xfrm>
            <a:off x="777425" y="6495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VAE</a:t>
            </a:r>
            <a:endParaRPr/>
          </a:p>
        </p:txBody>
      </p:sp>
      <p:sp>
        <p:nvSpPr>
          <p:cNvPr id="111" name="Google Shape;111;g2ca40fded0d_1_17"/>
          <p:cNvSpPr txBox="1"/>
          <p:nvPr>
            <p:ph idx="1" type="body"/>
          </p:nvPr>
        </p:nvSpPr>
        <p:spPr>
          <a:xfrm>
            <a:off x="569175" y="1364900"/>
            <a:ext cx="7688700" cy="22611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E</a:t>
            </a:r>
            <a:r>
              <a:rPr lang="en" sz="1400"/>
              <a:t>ncoder, a decoder, and a latent.</a:t>
            </a:r>
            <a:endParaRPr sz="1400"/>
          </a:p>
          <a:p>
            <a:pPr indent="-317500" lvl="0" marL="457200" rtl="0" algn="l">
              <a:spcBef>
                <a:spcPts val="0"/>
              </a:spcBef>
              <a:spcAft>
                <a:spcPts val="0"/>
              </a:spcAft>
              <a:buSzPts val="1400"/>
              <a:buChar char="●"/>
            </a:pPr>
            <a:r>
              <a:rPr lang="en" sz="1400"/>
              <a:t>Encoder: Input data -&gt; latent space.</a:t>
            </a:r>
            <a:endParaRPr sz="1400"/>
          </a:p>
          <a:p>
            <a:pPr indent="-317500" lvl="0" marL="457200" rtl="0" algn="l">
              <a:spcBef>
                <a:spcPts val="0"/>
              </a:spcBef>
              <a:spcAft>
                <a:spcPts val="0"/>
              </a:spcAft>
              <a:buSzPts val="1400"/>
              <a:buChar char="●"/>
            </a:pPr>
            <a:r>
              <a:rPr lang="en" sz="1400"/>
              <a:t>Decoder:  Latent space representation -&gt; Data Space.</a:t>
            </a:r>
            <a:endParaRPr sz="1400"/>
          </a:p>
          <a:p>
            <a:pPr indent="-317500" lvl="0" marL="457200" rtl="0" algn="l">
              <a:spcBef>
                <a:spcPts val="0"/>
              </a:spcBef>
              <a:spcAft>
                <a:spcPts val="0"/>
              </a:spcAft>
              <a:buSzPts val="1400"/>
              <a:buChar char="●"/>
            </a:pPr>
            <a:r>
              <a:rPr lang="en" sz="1400"/>
              <a:t>Effective in image generation and data compression.</a:t>
            </a:r>
            <a:endParaRPr sz="1400"/>
          </a:p>
        </p:txBody>
      </p:sp>
      <p:pic>
        <p:nvPicPr>
          <p:cNvPr id="112" name="Google Shape;112;g2ca40fded0d_1_17"/>
          <p:cNvPicPr preferRelativeResize="0"/>
          <p:nvPr/>
        </p:nvPicPr>
        <p:blipFill rotWithShape="1">
          <a:blip r:embed="rId3">
            <a:alphaModFix/>
          </a:blip>
          <a:srcRect b="0" l="0" r="0" t="0"/>
          <a:stretch/>
        </p:blipFill>
        <p:spPr>
          <a:xfrm>
            <a:off x="391141" y="3048710"/>
            <a:ext cx="3818382" cy="1854643"/>
          </a:xfrm>
          <a:prstGeom prst="rect">
            <a:avLst/>
          </a:prstGeom>
          <a:noFill/>
          <a:ln>
            <a:noFill/>
          </a:ln>
        </p:spPr>
      </p:pic>
      <p:pic>
        <p:nvPicPr>
          <p:cNvPr descr="Figure 3. - Generated fake face images from 100-dimension latent vector $z\sim \mathcal{N}(0,1)$ from different models. The first part is generated from the decoder network of plain variational autoencoder (pvae) trained with pixel-based loss [12], the second part is generated from generator network of DCGAN [24], and the last two parts are the results of VAE-123 and VAE-345 trained with feature perceptual loss based on layers relu1_l, relu2_1, relu3_1, and relu3_1, relu4_l, relu5_1 respectively." id="113" name="Google Shape;113;g2ca40fded0d_1_17"/>
          <p:cNvPicPr preferRelativeResize="0"/>
          <p:nvPr/>
        </p:nvPicPr>
        <p:blipFill rotWithShape="1">
          <a:blip r:embed="rId4">
            <a:alphaModFix/>
          </a:blip>
          <a:srcRect b="0" l="0" r="0" t="0"/>
          <a:stretch/>
        </p:blipFill>
        <p:spPr>
          <a:xfrm>
            <a:off x="5131850" y="2359900"/>
            <a:ext cx="3286300" cy="2694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2ca40fded0d_1_22"/>
          <p:cNvSpPr txBox="1"/>
          <p:nvPr>
            <p:ph type="title"/>
          </p:nvPr>
        </p:nvSpPr>
        <p:spPr>
          <a:xfrm>
            <a:off x="727650" y="7043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GAN</a:t>
            </a:r>
            <a:endParaRPr/>
          </a:p>
        </p:txBody>
      </p:sp>
      <p:sp>
        <p:nvSpPr>
          <p:cNvPr id="119" name="Google Shape;119;g2ca40fded0d_1_22"/>
          <p:cNvSpPr txBox="1"/>
          <p:nvPr>
            <p:ph idx="1" type="body"/>
          </p:nvPr>
        </p:nvSpPr>
        <p:spPr>
          <a:xfrm>
            <a:off x="727650" y="144120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Two main components:</a:t>
            </a:r>
            <a:endParaRPr sz="1400"/>
          </a:p>
          <a:p>
            <a:pPr indent="-317500" lvl="0" marL="457200" rtl="0" algn="l">
              <a:spcBef>
                <a:spcPts val="1200"/>
              </a:spcBef>
              <a:spcAft>
                <a:spcPts val="0"/>
              </a:spcAft>
              <a:buSzPts val="1400"/>
              <a:buChar char="●"/>
            </a:pPr>
            <a:r>
              <a:rPr lang="en" sz="1400"/>
              <a:t>Generator: takes in random noise vector and fake data samples.</a:t>
            </a:r>
            <a:endParaRPr sz="1400"/>
          </a:p>
          <a:p>
            <a:pPr indent="-317500" lvl="0" marL="457200" rtl="0" algn="l">
              <a:spcBef>
                <a:spcPts val="0"/>
              </a:spcBef>
              <a:spcAft>
                <a:spcPts val="0"/>
              </a:spcAft>
              <a:buSzPts val="1400"/>
              <a:buChar char="●"/>
            </a:pPr>
            <a:r>
              <a:rPr lang="en" sz="1400"/>
              <a:t>Discriminator: attempts to distinguish between fake and real data samples.</a:t>
            </a:r>
            <a:endParaRPr sz="1400"/>
          </a:p>
          <a:p>
            <a:pPr indent="0" lvl="0" marL="0" rtl="0" algn="l">
              <a:spcBef>
                <a:spcPts val="1200"/>
              </a:spcBef>
              <a:spcAft>
                <a:spcPts val="1200"/>
              </a:spcAft>
              <a:buNone/>
            </a:pPr>
            <a:r>
              <a:t/>
            </a:r>
            <a:endParaRPr sz="1400"/>
          </a:p>
        </p:txBody>
      </p:sp>
      <p:pic>
        <p:nvPicPr>
          <p:cNvPr descr="Generative adversarial networks" id="120" name="Google Shape;120;g2ca40fded0d_1_22"/>
          <p:cNvPicPr preferRelativeResize="0"/>
          <p:nvPr/>
        </p:nvPicPr>
        <p:blipFill rotWithShape="1">
          <a:blip r:embed="rId3">
            <a:alphaModFix/>
          </a:blip>
          <a:srcRect b="0" l="0" r="0" t="0"/>
          <a:stretch/>
        </p:blipFill>
        <p:spPr>
          <a:xfrm>
            <a:off x="2077765" y="2571750"/>
            <a:ext cx="4988475" cy="2196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2c98b408ed4_0_0"/>
          <p:cNvSpPr txBox="1"/>
          <p:nvPr>
            <p:ph type="title"/>
          </p:nvPr>
        </p:nvSpPr>
        <p:spPr>
          <a:xfrm>
            <a:off x="727650" y="6529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Advanced </a:t>
            </a:r>
            <a:r>
              <a:rPr lang="en"/>
              <a:t>diffusion</a:t>
            </a:r>
            <a:r>
              <a:rPr lang="en"/>
              <a:t> model</a:t>
            </a:r>
            <a:endParaRPr/>
          </a:p>
        </p:txBody>
      </p:sp>
      <p:sp>
        <p:nvSpPr>
          <p:cNvPr id="126" name="Google Shape;126;g2c98b408ed4_0_0"/>
          <p:cNvSpPr txBox="1"/>
          <p:nvPr>
            <p:ph idx="1" type="body"/>
          </p:nvPr>
        </p:nvSpPr>
        <p:spPr>
          <a:xfrm>
            <a:off x="727650" y="1561500"/>
            <a:ext cx="7688700" cy="20445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D</a:t>
            </a:r>
            <a:r>
              <a:rPr lang="en" sz="1400"/>
              <a:t>iffusion model</a:t>
            </a:r>
            <a:endParaRPr sz="1400"/>
          </a:p>
          <a:p>
            <a:pPr indent="-317500" lvl="0" marL="457200" rtl="0" algn="l">
              <a:spcBef>
                <a:spcPts val="0"/>
              </a:spcBef>
              <a:spcAft>
                <a:spcPts val="0"/>
              </a:spcAft>
              <a:buSzPts val="1400"/>
              <a:buChar char="●"/>
            </a:pPr>
            <a:r>
              <a:rPr lang="en" sz="1400"/>
              <a:t>Stable Diffusion </a:t>
            </a:r>
            <a:endParaRPr sz="1400"/>
          </a:p>
          <a:p>
            <a:pPr indent="-317500" lvl="0" marL="457200" rtl="0" algn="l">
              <a:spcBef>
                <a:spcPts val="0"/>
              </a:spcBef>
              <a:spcAft>
                <a:spcPts val="0"/>
              </a:spcAft>
              <a:buSzPts val="1400"/>
              <a:buChar char="●"/>
            </a:pPr>
            <a:r>
              <a:rPr lang="en" sz="1400"/>
              <a:t>Advanced Stable Diffusion</a:t>
            </a:r>
            <a:endParaRPr sz="1400"/>
          </a:p>
        </p:txBody>
      </p:sp>
      <p:pic>
        <p:nvPicPr>
          <p:cNvPr id="127" name="Google Shape;127;g2c98b408ed4_0_0"/>
          <p:cNvPicPr preferRelativeResize="0"/>
          <p:nvPr/>
        </p:nvPicPr>
        <p:blipFill rotWithShape="1">
          <a:blip r:embed="rId3">
            <a:alphaModFix/>
          </a:blip>
          <a:srcRect b="0" l="0" r="0" t="0"/>
          <a:stretch/>
        </p:blipFill>
        <p:spPr>
          <a:xfrm>
            <a:off x="403651" y="2820725"/>
            <a:ext cx="3733300" cy="1828025"/>
          </a:xfrm>
          <a:prstGeom prst="rect">
            <a:avLst/>
          </a:prstGeom>
          <a:noFill/>
          <a:ln>
            <a:noFill/>
          </a:ln>
        </p:spPr>
      </p:pic>
      <p:pic>
        <p:nvPicPr>
          <p:cNvPr descr="undefined" id="128" name="Google Shape;128;g2c98b408ed4_0_0"/>
          <p:cNvPicPr preferRelativeResize="0"/>
          <p:nvPr/>
        </p:nvPicPr>
        <p:blipFill rotWithShape="1">
          <a:blip r:embed="rId4">
            <a:alphaModFix/>
          </a:blip>
          <a:srcRect b="0" l="0" r="0" t="0"/>
          <a:stretch/>
        </p:blipFill>
        <p:spPr>
          <a:xfrm>
            <a:off x="4982301" y="2571749"/>
            <a:ext cx="3434051" cy="232597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2c98b408ed4_7_60"/>
          <p:cNvSpPr txBox="1"/>
          <p:nvPr>
            <p:ph type="title"/>
          </p:nvPr>
        </p:nvSpPr>
        <p:spPr>
          <a:xfrm>
            <a:off x="727650" y="6529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Input and Output</a:t>
            </a:r>
            <a:endParaRPr/>
          </a:p>
        </p:txBody>
      </p:sp>
      <p:sp>
        <p:nvSpPr>
          <p:cNvPr id="134" name="Google Shape;134;g2c98b408ed4_7_60"/>
          <p:cNvSpPr txBox="1"/>
          <p:nvPr>
            <p:ph idx="1" type="body"/>
          </p:nvPr>
        </p:nvSpPr>
        <p:spPr>
          <a:xfrm>
            <a:off x="729450" y="1357275"/>
            <a:ext cx="7688700" cy="29826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b="1" lang="en" sz="1400"/>
              <a:t>Input:</a:t>
            </a:r>
            <a:endParaRPr b="1" sz="1400"/>
          </a:p>
          <a:p>
            <a:pPr indent="-317500" lvl="1" marL="914400" rtl="0" algn="l">
              <a:spcBef>
                <a:spcPts val="0"/>
              </a:spcBef>
              <a:spcAft>
                <a:spcPts val="0"/>
              </a:spcAft>
              <a:buSzPts val="1400"/>
              <a:buChar char="○"/>
            </a:pPr>
            <a:r>
              <a:rPr lang="en" sz="1400"/>
              <a:t>Primary: A text prompt (e.g., "A cat chasing a mouse through a garden").</a:t>
            </a:r>
            <a:endParaRPr sz="1400"/>
          </a:p>
          <a:p>
            <a:pPr indent="-317500" lvl="1" marL="914400" rtl="0" algn="l">
              <a:spcBef>
                <a:spcPts val="0"/>
              </a:spcBef>
              <a:spcAft>
                <a:spcPts val="0"/>
              </a:spcAft>
              <a:buSzPts val="1400"/>
              <a:buChar char="○"/>
            </a:pPr>
            <a:r>
              <a:rPr lang="en" sz="1400"/>
              <a:t>Optional: A short reference video to guide the style of the generated output.</a:t>
            </a:r>
            <a:endParaRPr sz="1400"/>
          </a:p>
          <a:p>
            <a:pPr indent="-317500" lvl="0" marL="457200" rtl="0" algn="l">
              <a:spcBef>
                <a:spcPts val="0"/>
              </a:spcBef>
              <a:spcAft>
                <a:spcPts val="0"/>
              </a:spcAft>
              <a:buSzPts val="1400"/>
              <a:buChar char="●"/>
            </a:pPr>
            <a:r>
              <a:rPr b="1" lang="en" sz="1400"/>
              <a:t>Output</a:t>
            </a:r>
            <a:r>
              <a:rPr lang="en" sz="1400"/>
              <a:t>: </a:t>
            </a:r>
            <a:endParaRPr sz="1400"/>
          </a:p>
          <a:p>
            <a:pPr indent="0" lvl="0" marL="457200" rtl="0" algn="l">
              <a:spcBef>
                <a:spcPts val="1200"/>
              </a:spcBef>
              <a:spcAft>
                <a:spcPts val="0"/>
              </a:spcAft>
              <a:buNone/>
            </a:pPr>
            <a:r>
              <a:rPr lang="en" sz="1400"/>
              <a:t>A short video clip that visually aligns with the provided text prompt and optionally reflects the style of the reference video.</a:t>
            </a:r>
            <a:endParaRPr sz="1400"/>
          </a:p>
          <a:p>
            <a:pPr indent="0" lvl="0" marL="0" rtl="0" algn="l">
              <a:spcBef>
                <a:spcPts val="1200"/>
              </a:spcBef>
              <a:spcAft>
                <a:spcPts val="1200"/>
              </a:spcAft>
              <a:buNone/>
            </a:pPr>
            <a:r>
              <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2c98b408ed4_7_115"/>
          <p:cNvSpPr txBox="1"/>
          <p:nvPr>
            <p:ph type="title"/>
          </p:nvPr>
        </p:nvSpPr>
        <p:spPr>
          <a:xfrm>
            <a:off x="729450" y="663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Method</a:t>
            </a:r>
            <a:endParaRPr b="1"/>
          </a:p>
        </p:txBody>
      </p:sp>
      <p:sp>
        <p:nvSpPr>
          <p:cNvPr id="140" name="Google Shape;140;g2c98b408ed4_7_115"/>
          <p:cNvSpPr txBox="1"/>
          <p:nvPr>
            <p:ph idx="1" type="body"/>
          </p:nvPr>
        </p:nvSpPr>
        <p:spPr>
          <a:xfrm>
            <a:off x="727650" y="1262800"/>
            <a:ext cx="8090400" cy="3047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sz="1400"/>
              <a:t>Framework</a:t>
            </a:r>
            <a:r>
              <a:rPr lang="en" sz="1400"/>
              <a:t>: </a:t>
            </a:r>
            <a:endParaRPr sz="1400"/>
          </a:p>
          <a:p>
            <a:pPr indent="0" lvl="0" marL="457200" rtl="0" algn="l">
              <a:spcBef>
                <a:spcPts val="1200"/>
              </a:spcBef>
              <a:spcAft>
                <a:spcPts val="0"/>
              </a:spcAft>
              <a:buNone/>
            </a:pPr>
            <a:r>
              <a:rPr lang="en" sz="1400"/>
              <a:t>Tune-A-Video</a:t>
            </a:r>
            <a:endParaRPr sz="1400"/>
          </a:p>
          <a:p>
            <a:pPr indent="-317500" lvl="0" marL="457200" rtl="0" algn="l">
              <a:spcBef>
                <a:spcPts val="1200"/>
              </a:spcBef>
              <a:spcAft>
                <a:spcPts val="0"/>
              </a:spcAft>
              <a:buSzPts val="1400"/>
              <a:buChar char="●"/>
            </a:pPr>
            <a:r>
              <a:rPr b="1" lang="en" sz="1400"/>
              <a:t>Technique :</a:t>
            </a:r>
            <a:endParaRPr b="1" sz="1400"/>
          </a:p>
          <a:p>
            <a:pPr indent="-317500" lvl="1" marL="914400" rtl="0" algn="l">
              <a:spcBef>
                <a:spcPts val="0"/>
              </a:spcBef>
              <a:spcAft>
                <a:spcPts val="0"/>
              </a:spcAft>
              <a:buSzPts val="1400"/>
              <a:buChar char="○"/>
            </a:pPr>
            <a:r>
              <a:rPr lang="en" sz="1400"/>
              <a:t>Model Fine-tuning (Training): </a:t>
            </a:r>
            <a:endParaRPr sz="1400"/>
          </a:p>
          <a:p>
            <a:pPr indent="-317500" lvl="1" marL="914400" rtl="0" algn="l">
              <a:spcBef>
                <a:spcPts val="0"/>
              </a:spcBef>
              <a:spcAft>
                <a:spcPts val="0"/>
              </a:spcAft>
              <a:buSzPts val="1400"/>
              <a:buChar char="○"/>
            </a:pPr>
            <a:r>
              <a:rPr lang="en" sz="1400"/>
              <a:t>Inference (Generation):</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